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 id="279" r:id="rId70"/>
    <p:sldId id="280"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lanka" charset="1" panose="00000000000000000000"/>
      <p:regular r:id="rId10"/>
    </p:embeddedFont>
    <p:embeddedFont>
      <p:font typeface="Raleway" charset="1" panose="020B0503030101060003"/>
      <p:regular r:id="rId11"/>
    </p:embeddedFont>
    <p:embeddedFont>
      <p:font typeface="Raleway Bold" charset="1" panose="020B0803030101060003"/>
      <p:regular r:id="rId12"/>
    </p:embeddedFont>
    <p:embeddedFont>
      <p:font typeface="Raleway Thin" charset="1" panose="020B0203030101060003"/>
      <p:regular r:id="rId13"/>
    </p:embeddedFont>
    <p:embeddedFont>
      <p:font typeface="Raleway Heavy" charset="1" panose="020B0003030101060003"/>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Light" charset="1" panose="020B0306030504020204"/>
      <p:regular r:id="rId25"/>
    </p:embeddedFont>
    <p:embeddedFont>
      <p:font typeface="Open Sans Light Italics" charset="1" panose="020B0306030504020204"/>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63" Target="slides/slide17.xml" Type="http://schemas.openxmlformats.org/officeDocument/2006/relationships/slide"/><Relationship Id="rId64" Target="slides/slide18.xml" Type="http://schemas.openxmlformats.org/officeDocument/2006/relationships/slide"/><Relationship Id="rId65" Target="slides/slide19.xml" Type="http://schemas.openxmlformats.org/officeDocument/2006/relationships/slide"/><Relationship Id="rId66" Target="slides/slide20.xml" Type="http://schemas.openxmlformats.org/officeDocument/2006/relationships/slide"/><Relationship Id="rId67" Target="slides/slide21.xml" Type="http://schemas.openxmlformats.org/officeDocument/2006/relationships/slide"/><Relationship Id="rId68" Target="slides/slide22.xml" Type="http://schemas.openxmlformats.org/officeDocument/2006/relationships/slide"/><Relationship Id="rId69" Target="slides/slide23.xml" Type="http://schemas.openxmlformats.org/officeDocument/2006/relationships/slide"/><Relationship Id="rId7" Target="fonts/font7.fntdata" Type="http://schemas.openxmlformats.org/officeDocument/2006/relationships/font"/><Relationship Id="rId70" Target="slides/slide24.xml" Type="http://schemas.openxmlformats.org/officeDocument/2006/relationships/slide"/><Relationship Id="rId71" Target="slides/slide2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https://github.com/CareWave-project/CareWave" TargetMode="External" Type="http://schemas.openxmlformats.org/officeDocument/2006/relationships/hyperlink"/></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6430004" y="6015104"/>
            <a:ext cx="3121583" cy="0"/>
          </a:xfrm>
          <a:prstGeom prst="line">
            <a:avLst/>
          </a:prstGeom>
          <a:ln cap="flat" w="9525">
            <a:solidFill>
              <a:srgbClr val="000000"/>
            </a:solidFill>
            <a:prstDash val="solid"/>
            <a:headEnd type="none" len="sm" w="sm"/>
            <a:tailEnd type="none" len="sm" w="sm"/>
          </a:ln>
        </p:spPr>
      </p:sp>
      <p:sp>
        <p:nvSpPr>
          <p:cNvPr name="TextBox 3" id="3"/>
          <p:cNvSpPr txBox="true"/>
          <p:nvPr/>
        </p:nvSpPr>
        <p:spPr>
          <a:xfrm rot="0">
            <a:off x="3040651" y="5435868"/>
            <a:ext cx="4703618" cy="376386"/>
          </a:xfrm>
          <a:prstGeom prst="rect">
            <a:avLst/>
          </a:prstGeom>
        </p:spPr>
        <p:txBody>
          <a:bodyPr anchor="t" rtlCol="false" tIns="0" lIns="0" bIns="0" rIns="0">
            <a:spAutoFit/>
          </a:bodyPr>
          <a:lstStyle/>
          <a:p>
            <a:pPr>
              <a:lnSpc>
                <a:spcPts val="2963"/>
              </a:lnSpc>
              <a:spcBef>
                <a:spcPct val="0"/>
              </a:spcBef>
            </a:pPr>
            <a:r>
              <a:rPr lang="en-US" sz="2116" spc="1693">
                <a:solidFill>
                  <a:srgbClr val="FFFFFF"/>
                </a:solidFill>
                <a:latin typeface="Raleway"/>
              </a:rPr>
              <a:t>TEAM- 16</a:t>
            </a:r>
          </a:p>
        </p:txBody>
      </p:sp>
      <p:sp>
        <p:nvSpPr>
          <p:cNvPr name="TextBox 4" id="4"/>
          <p:cNvSpPr txBox="true"/>
          <p:nvPr/>
        </p:nvSpPr>
        <p:spPr>
          <a:xfrm rot="0">
            <a:off x="2659617" y="3357635"/>
            <a:ext cx="18783713" cy="1932255"/>
          </a:xfrm>
          <a:prstGeom prst="rect">
            <a:avLst/>
          </a:prstGeom>
        </p:spPr>
        <p:txBody>
          <a:bodyPr anchor="t" rtlCol="false" tIns="0" lIns="0" bIns="0" rIns="0">
            <a:spAutoFit/>
          </a:bodyPr>
          <a:lstStyle/>
          <a:p>
            <a:pPr>
              <a:lnSpc>
                <a:spcPts val="15822"/>
              </a:lnSpc>
              <a:spcBef>
                <a:spcPct val="0"/>
              </a:spcBef>
            </a:pPr>
            <a:r>
              <a:rPr lang="en-US" sz="11301" spc="2328">
                <a:solidFill>
                  <a:srgbClr val="FFFFFF"/>
                </a:solidFill>
                <a:latin typeface="Blanka"/>
              </a:rPr>
              <a:t>CAREWAVE</a:t>
            </a:r>
          </a:p>
        </p:txBody>
      </p:sp>
      <p:grpSp>
        <p:nvGrpSpPr>
          <p:cNvPr name="Group 5" id="5"/>
          <p:cNvGrpSpPr/>
          <p:nvPr/>
        </p:nvGrpSpPr>
        <p:grpSpPr>
          <a:xfrm rot="0">
            <a:off x="0" y="0"/>
            <a:ext cx="2752001" cy="3608587"/>
            <a:chOff x="0" y="0"/>
            <a:chExt cx="3669335" cy="4811450"/>
          </a:xfrm>
        </p:grpSpPr>
        <p:grpSp>
          <p:nvGrpSpPr>
            <p:cNvPr name="Group 6" id="6"/>
            <p:cNvGrpSpPr/>
            <p:nvPr/>
          </p:nvGrpSpPr>
          <p:grpSpPr>
            <a:xfrm rot="0">
              <a:off x="0" y="0"/>
              <a:ext cx="1895331" cy="1895331"/>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grpSp>
          <p:nvGrpSpPr>
            <p:cNvPr name="Group 8" id="8"/>
            <p:cNvGrpSpPr/>
            <p:nvPr/>
          </p:nvGrpSpPr>
          <p:grpSpPr>
            <a:xfrm rot="0">
              <a:off x="0" y="2916118"/>
              <a:ext cx="1895331" cy="1895331"/>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grpSp>
          <p:nvGrpSpPr>
            <p:cNvPr name="Group 10" id="10"/>
            <p:cNvGrpSpPr/>
            <p:nvPr/>
          </p:nvGrpSpPr>
          <p:grpSpPr>
            <a:xfrm rot="0">
              <a:off x="1701034" y="1371600"/>
              <a:ext cx="1968301" cy="1968301"/>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grpSp>
      <p:sp>
        <p:nvSpPr>
          <p:cNvPr name="TextBox 12" id="12"/>
          <p:cNvSpPr txBox="true"/>
          <p:nvPr/>
        </p:nvSpPr>
        <p:spPr>
          <a:xfrm rot="0">
            <a:off x="17627582" y="9191625"/>
            <a:ext cx="22979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4" id="4"/>
          <p:cNvSpPr txBox="true"/>
          <p:nvPr/>
        </p:nvSpPr>
        <p:spPr>
          <a:xfrm rot="0">
            <a:off x="122093" y="981075"/>
            <a:ext cx="18165907" cy="4389754"/>
          </a:xfrm>
          <a:prstGeom prst="rect">
            <a:avLst/>
          </a:prstGeom>
        </p:spPr>
        <p:txBody>
          <a:bodyPr anchor="t" rtlCol="false" tIns="0" lIns="0" bIns="0" rIns="0">
            <a:spAutoFit/>
          </a:bodyPr>
          <a:lstStyle/>
          <a:p>
            <a:pPr>
              <a:lnSpc>
                <a:spcPts val="3220"/>
              </a:lnSpc>
            </a:pPr>
            <a:r>
              <a:rPr lang="en-US" sz="2300">
                <a:solidFill>
                  <a:srgbClr val="FFFFFF"/>
                </a:solidFill>
                <a:latin typeface="Canva Sans Bold"/>
              </a:rPr>
              <a:t>HALE</a:t>
            </a:r>
          </a:p>
          <a:p>
            <a:pPr marL="496575" indent="-248288" lvl="1">
              <a:lnSpc>
                <a:spcPts val="3220"/>
              </a:lnSpc>
              <a:buFont typeface="Arial"/>
              <a:buChar char="•"/>
            </a:pPr>
            <a:r>
              <a:rPr lang="en-US" sz="2300">
                <a:solidFill>
                  <a:srgbClr val="FFFFFF"/>
                </a:solidFill>
                <a:latin typeface="Canva Sans"/>
              </a:rPr>
              <a:t>Hale </a:t>
            </a:r>
            <a:r>
              <a:rPr lang="en-US" sz="2300">
                <a:solidFill>
                  <a:srgbClr val="FFFFFF"/>
                </a:solidFill>
                <a:latin typeface="Canva Sans"/>
              </a:rPr>
              <a:t>is a remote patient monitoring platform, enabling clinical teams and health care practices to gain real-time health data without the </a:t>
            </a:r>
            <a:r>
              <a:rPr lang="en-US" sz="2300">
                <a:solidFill>
                  <a:srgbClr val="FFFFFF"/>
                </a:solidFill>
                <a:latin typeface="Canva Sans"/>
              </a:rPr>
              <a:t>need for on-site consultations. </a:t>
            </a:r>
          </a:p>
          <a:p>
            <a:pPr>
              <a:lnSpc>
                <a:spcPts val="3220"/>
              </a:lnSpc>
            </a:pPr>
          </a:p>
          <a:p>
            <a:pPr marL="496575" indent="-248288" lvl="1">
              <a:lnSpc>
                <a:spcPts val="3220"/>
              </a:lnSpc>
              <a:buFont typeface="Arial"/>
              <a:buChar char="•"/>
            </a:pPr>
            <a:r>
              <a:rPr lang="en-US" sz="2300">
                <a:solidFill>
                  <a:srgbClr val="FFFFFF"/>
                </a:solidFill>
                <a:latin typeface="Canva Sans"/>
              </a:rPr>
              <a:t>The platform enables patient medical records to be updated with data collected from the patient mobile app, while medical practitioners can upload media and data from appointments, test results, and care plans. </a:t>
            </a:r>
          </a:p>
          <a:p>
            <a:pPr algn="l">
              <a:lnSpc>
                <a:spcPts val="3220"/>
              </a:lnSpc>
            </a:pPr>
          </a:p>
          <a:p>
            <a:pPr algn="just" marL="496575" indent="-248288" lvl="1">
              <a:lnSpc>
                <a:spcPts val="3220"/>
              </a:lnSpc>
              <a:buFont typeface="Arial"/>
              <a:buChar char="•"/>
            </a:pPr>
            <a:r>
              <a:rPr lang="en-US" sz="2300">
                <a:solidFill>
                  <a:srgbClr val="FFFFFF"/>
                </a:solidFill>
                <a:latin typeface="Canva Sans"/>
              </a:rPr>
              <a:t>This provides up-to-date information on patients’ health status for making informed diagnoses and care plans. With Hale automated messages and reminders, patients can be reminded of upcoming appointments, as well as notified of any changes or amendments. </a:t>
            </a:r>
          </a:p>
          <a:p>
            <a:pPr algn="just">
              <a:lnSpc>
                <a:spcPts val="3220"/>
              </a:lnSpc>
            </a:pPr>
          </a:p>
        </p:txBody>
      </p:sp>
      <p:grpSp>
        <p:nvGrpSpPr>
          <p:cNvPr name="Group 5" id="5"/>
          <p:cNvGrpSpPr>
            <a:grpSpLocks noChangeAspect="true"/>
          </p:cNvGrpSpPr>
          <p:nvPr/>
        </p:nvGrpSpPr>
        <p:grpSpPr>
          <a:xfrm rot="0">
            <a:off x="10187641" y="4790874"/>
            <a:ext cx="7510990" cy="5246370"/>
            <a:chOff x="0" y="0"/>
            <a:chExt cx="15163800" cy="10591800"/>
          </a:xfrm>
        </p:grpSpPr>
        <p:sp>
          <p:nvSpPr>
            <p:cNvPr name="Freeform 6" id="6"/>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2"/>
              <a:stretch>
                <a:fillRect l="-4881" t="0" r="-4881" b="0"/>
              </a:stretch>
            </a:blipFill>
          </p:spPr>
        </p:sp>
      </p:grpSp>
      <p:sp>
        <p:nvSpPr>
          <p:cNvPr name="TextBox 7" id="7"/>
          <p:cNvSpPr txBox="true"/>
          <p:nvPr/>
        </p:nvSpPr>
        <p:spPr>
          <a:xfrm rot="0">
            <a:off x="6603851" y="448309"/>
            <a:ext cx="4880372" cy="580391"/>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Open Sans"/>
              </a:rPr>
              <a:t>Existing similar software</a:t>
            </a:r>
          </a:p>
        </p:txBody>
      </p:sp>
      <p:sp>
        <p:nvSpPr>
          <p:cNvPr name="TextBox 8" id="8"/>
          <p:cNvSpPr txBox="true"/>
          <p:nvPr/>
        </p:nvSpPr>
        <p:spPr>
          <a:xfrm rot="0">
            <a:off x="122093" y="5323204"/>
            <a:ext cx="8921944" cy="3189604"/>
          </a:xfrm>
          <a:prstGeom prst="rect">
            <a:avLst/>
          </a:prstGeom>
        </p:spPr>
        <p:txBody>
          <a:bodyPr anchor="t" rtlCol="false" tIns="0" lIns="0" bIns="0" rIns="0">
            <a:spAutoFit/>
          </a:bodyPr>
          <a:lstStyle/>
          <a:p>
            <a:pPr algn="just" marL="496575" indent="-248288" lvl="1">
              <a:lnSpc>
                <a:spcPts val="3220"/>
              </a:lnSpc>
              <a:buFont typeface="Arial"/>
              <a:buChar char="•"/>
            </a:pPr>
            <a:r>
              <a:rPr lang="en-US" sz="2300">
                <a:solidFill>
                  <a:srgbClr val="FFFFFF"/>
                </a:solidFill>
                <a:latin typeface="Canva Sans"/>
              </a:rPr>
              <a:t>Using live chat, patients an</a:t>
            </a:r>
            <a:r>
              <a:rPr lang="en-US" sz="2300">
                <a:solidFill>
                  <a:srgbClr val="FFFFFF"/>
                </a:solidFill>
                <a:latin typeface="Canva Sans"/>
              </a:rPr>
              <a:t>d medical staff can communicate in real-time regarding last-minute changes to appointments or health status updates, enabling practitioners to stay informed of status changes without the need for an appointment. </a:t>
            </a:r>
          </a:p>
          <a:p>
            <a:pPr algn="just">
              <a:lnSpc>
                <a:spcPts val="3220"/>
              </a:lnSpc>
            </a:pPr>
          </a:p>
          <a:p>
            <a:pPr algn="just" marL="496575" indent="-248288" lvl="1">
              <a:lnSpc>
                <a:spcPts val="3220"/>
              </a:lnSpc>
              <a:buFont typeface="Arial"/>
              <a:buChar char="•"/>
            </a:pPr>
            <a:r>
              <a:rPr lang="en-US" sz="2300">
                <a:solidFill>
                  <a:srgbClr val="FFFFFF"/>
                </a:solidFill>
                <a:latin typeface="Canva Sans"/>
              </a:rPr>
              <a:t>Starting price: $59.00 per month</a:t>
            </a:r>
          </a:p>
          <a:p>
            <a:pPr algn="just">
              <a:lnSpc>
                <a:spcPts val="3220"/>
              </a:lnSpc>
            </a:pPr>
          </a:p>
        </p:txBody>
      </p:sp>
      <p:sp>
        <p:nvSpPr>
          <p:cNvPr name="TextBox 9" id="9"/>
          <p:cNvSpPr txBox="true"/>
          <p:nvPr/>
        </p:nvSpPr>
        <p:spPr>
          <a:xfrm rot="0">
            <a:off x="17698631" y="9706610"/>
            <a:ext cx="53304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10</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1288" y="51288"/>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4" id="4"/>
          <p:cNvSpPr txBox="true"/>
          <p:nvPr/>
        </p:nvSpPr>
        <p:spPr>
          <a:xfrm rot="0">
            <a:off x="2848054" y="1381513"/>
            <a:ext cx="5608462" cy="1019176"/>
          </a:xfrm>
          <a:prstGeom prst="rect">
            <a:avLst/>
          </a:prstGeom>
        </p:spPr>
        <p:txBody>
          <a:bodyPr anchor="t" rtlCol="false" tIns="0" lIns="0" bIns="0" rIns="0">
            <a:spAutoFit/>
          </a:bodyPr>
          <a:lstStyle/>
          <a:p>
            <a:pPr>
              <a:lnSpc>
                <a:spcPts val="8399"/>
              </a:lnSpc>
              <a:spcBef>
                <a:spcPct val="0"/>
              </a:spcBef>
            </a:pPr>
            <a:r>
              <a:rPr lang="en-US" sz="5999">
                <a:solidFill>
                  <a:srgbClr val="FFFFFF"/>
                </a:solidFill>
                <a:latin typeface="Raleway"/>
              </a:rPr>
              <a:t>Objectives</a:t>
            </a:r>
          </a:p>
        </p:txBody>
      </p:sp>
      <p:grpSp>
        <p:nvGrpSpPr>
          <p:cNvPr name="Group 5" id="5"/>
          <p:cNvGrpSpPr/>
          <p:nvPr/>
        </p:nvGrpSpPr>
        <p:grpSpPr>
          <a:xfrm rot="0">
            <a:off x="5001484" y="2804415"/>
            <a:ext cx="6420016" cy="1547727"/>
            <a:chOff x="0" y="0"/>
            <a:chExt cx="8560022" cy="2063637"/>
          </a:xfrm>
        </p:grpSpPr>
        <p:grpSp>
          <p:nvGrpSpPr>
            <p:cNvPr name="Group 6" id="6"/>
            <p:cNvGrpSpPr/>
            <p:nvPr/>
          </p:nvGrpSpPr>
          <p:grpSpPr>
            <a:xfrm rot="0">
              <a:off x="561789" y="856132"/>
              <a:ext cx="351372" cy="35137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grpSp>
          <p:nvGrpSpPr>
            <p:cNvPr name="Group 8" id="8"/>
            <p:cNvGrpSpPr/>
            <p:nvPr/>
          </p:nvGrpSpPr>
          <p:grpSpPr>
            <a:xfrm rot="0">
              <a:off x="0" y="0"/>
              <a:ext cx="7798976" cy="2063637"/>
              <a:chOff x="0" y="0"/>
              <a:chExt cx="1535883" cy="406400"/>
            </a:xfrm>
          </p:grpSpPr>
          <p:sp>
            <p:nvSpPr>
              <p:cNvPr name="Freeform 9" id="9"/>
              <p:cNvSpPr/>
              <p:nvPr/>
            </p:nvSpPr>
            <p:spPr>
              <a:xfrm flipH="false" flipV="false" rot="0">
                <a:off x="0" y="0"/>
                <a:ext cx="1535883" cy="406400"/>
              </a:xfrm>
              <a:custGeom>
                <a:avLst/>
                <a:gdLst/>
                <a:ahLst/>
                <a:cxnLst/>
                <a:rect r="r" b="b" t="t" l="l"/>
                <a:pathLst>
                  <a:path h="406400" w="1535883">
                    <a:moveTo>
                      <a:pt x="67503" y="0"/>
                    </a:moveTo>
                    <a:lnTo>
                      <a:pt x="1468380" y="0"/>
                    </a:lnTo>
                    <a:cubicBezTo>
                      <a:pt x="1486283" y="0"/>
                      <a:pt x="1503453" y="7112"/>
                      <a:pt x="1516112" y="19771"/>
                    </a:cubicBezTo>
                    <a:cubicBezTo>
                      <a:pt x="1528771" y="32430"/>
                      <a:pt x="1535883" y="49600"/>
                      <a:pt x="1535883" y="67503"/>
                    </a:cubicBezTo>
                    <a:lnTo>
                      <a:pt x="1535883" y="338897"/>
                    </a:lnTo>
                    <a:cubicBezTo>
                      <a:pt x="1535883" y="376178"/>
                      <a:pt x="1505661" y="406400"/>
                      <a:pt x="1468380" y="406400"/>
                    </a:cubicBezTo>
                    <a:lnTo>
                      <a:pt x="67503" y="406400"/>
                    </a:lnTo>
                    <a:cubicBezTo>
                      <a:pt x="30222" y="406400"/>
                      <a:pt x="0" y="376178"/>
                      <a:pt x="0" y="338897"/>
                    </a:cubicBezTo>
                    <a:lnTo>
                      <a:pt x="0" y="67503"/>
                    </a:lnTo>
                    <a:cubicBezTo>
                      <a:pt x="0" y="30222"/>
                      <a:pt x="30222" y="0"/>
                      <a:pt x="67503" y="0"/>
                    </a:cubicBezTo>
                    <a:close/>
                  </a:path>
                </a:pathLst>
              </a:custGeom>
              <a:solidFill>
                <a:srgbClr val="A28080"/>
              </a:solidFill>
            </p:spPr>
          </p:sp>
          <p:sp>
            <p:nvSpPr>
              <p:cNvPr name="TextBox 10" id="10"/>
              <p:cNvSpPr txBox="true"/>
              <p:nvPr/>
            </p:nvSpPr>
            <p:spPr>
              <a:xfrm>
                <a:off x="0" y="-28575"/>
                <a:ext cx="1535883" cy="434975"/>
              </a:xfrm>
              <a:prstGeom prst="rect">
                <a:avLst/>
              </a:prstGeom>
            </p:spPr>
            <p:txBody>
              <a:bodyPr anchor="ctr" rtlCol="false" tIns="50954" lIns="50954" bIns="50954" rIns="50954"/>
              <a:lstStyle/>
              <a:p>
                <a:pPr algn="ctr">
                  <a:lnSpc>
                    <a:spcPts val="2240"/>
                  </a:lnSpc>
                </a:pPr>
              </a:p>
            </p:txBody>
          </p:sp>
        </p:grpSp>
        <p:sp>
          <p:nvSpPr>
            <p:cNvPr name="TextBox 11" id="11"/>
            <p:cNvSpPr txBox="true"/>
            <p:nvPr/>
          </p:nvSpPr>
          <p:spPr>
            <a:xfrm rot="0">
              <a:off x="601155" y="792025"/>
              <a:ext cx="7958867" cy="515620"/>
            </a:xfrm>
            <a:prstGeom prst="rect">
              <a:avLst/>
            </a:prstGeom>
          </p:spPr>
          <p:txBody>
            <a:bodyPr anchor="t" rtlCol="false" tIns="0" lIns="0" bIns="0" rIns="0">
              <a:spAutoFit/>
            </a:bodyPr>
            <a:lstStyle/>
            <a:p>
              <a:pPr>
                <a:lnSpc>
                  <a:spcPts val="3359"/>
                </a:lnSpc>
                <a:spcBef>
                  <a:spcPct val="0"/>
                </a:spcBef>
              </a:pPr>
              <a:r>
                <a:rPr lang="en-US" sz="2400">
                  <a:solidFill>
                    <a:srgbClr val="FFFCF6"/>
                  </a:solidFill>
                  <a:latin typeface="Open Sans Bold"/>
                </a:rPr>
                <a:t>Enhance Medication Adherence</a:t>
              </a:r>
            </a:p>
          </p:txBody>
        </p:sp>
      </p:grpSp>
      <p:grpSp>
        <p:nvGrpSpPr>
          <p:cNvPr name="Group 12" id="12"/>
          <p:cNvGrpSpPr/>
          <p:nvPr/>
        </p:nvGrpSpPr>
        <p:grpSpPr>
          <a:xfrm rot="0">
            <a:off x="7430994" y="4990317"/>
            <a:ext cx="6022065" cy="1543050"/>
            <a:chOff x="0" y="0"/>
            <a:chExt cx="1586058" cy="406400"/>
          </a:xfrm>
        </p:grpSpPr>
        <p:sp>
          <p:nvSpPr>
            <p:cNvPr name="Freeform 13" id="13"/>
            <p:cNvSpPr/>
            <p:nvPr/>
          </p:nvSpPr>
          <p:spPr>
            <a:xfrm flipH="false" flipV="false" rot="0">
              <a:off x="0" y="0"/>
              <a:ext cx="1586058" cy="406400"/>
            </a:xfrm>
            <a:custGeom>
              <a:avLst/>
              <a:gdLst/>
              <a:ahLst/>
              <a:cxnLst/>
              <a:rect r="r" b="b" t="t" l="l"/>
              <a:pathLst>
                <a:path h="406400" w="1586058">
                  <a:moveTo>
                    <a:pt x="65565" y="0"/>
                  </a:moveTo>
                  <a:lnTo>
                    <a:pt x="1520493" y="0"/>
                  </a:lnTo>
                  <a:cubicBezTo>
                    <a:pt x="1537882" y="0"/>
                    <a:pt x="1554559" y="6908"/>
                    <a:pt x="1566855" y="19204"/>
                  </a:cubicBezTo>
                  <a:cubicBezTo>
                    <a:pt x="1579151" y="31499"/>
                    <a:pt x="1586058" y="48176"/>
                    <a:pt x="1586058" y="65565"/>
                  </a:cubicBezTo>
                  <a:lnTo>
                    <a:pt x="1586058" y="340835"/>
                  </a:lnTo>
                  <a:cubicBezTo>
                    <a:pt x="1586058" y="377045"/>
                    <a:pt x="1556704" y="406400"/>
                    <a:pt x="1520493" y="406400"/>
                  </a:cubicBezTo>
                  <a:lnTo>
                    <a:pt x="65565" y="406400"/>
                  </a:lnTo>
                  <a:cubicBezTo>
                    <a:pt x="48176" y="406400"/>
                    <a:pt x="31499" y="399492"/>
                    <a:pt x="19204" y="387196"/>
                  </a:cubicBezTo>
                  <a:cubicBezTo>
                    <a:pt x="6908" y="374901"/>
                    <a:pt x="0" y="358224"/>
                    <a:pt x="0" y="340835"/>
                  </a:cubicBezTo>
                  <a:lnTo>
                    <a:pt x="0" y="65565"/>
                  </a:lnTo>
                  <a:cubicBezTo>
                    <a:pt x="0" y="48176"/>
                    <a:pt x="6908" y="31499"/>
                    <a:pt x="19204" y="19204"/>
                  </a:cubicBezTo>
                  <a:cubicBezTo>
                    <a:pt x="31499" y="6908"/>
                    <a:pt x="48176" y="0"/>
                    <a:pt x="65565" y="0"/>
                  </a:cubicBezTo>
                  <a:close/>
                </a:path>
              </a:pathLst>
            </a:custGeom>
            <a:solidFill>
              <a:srgbClr val="A28080"/>
            </a:solidFill>
          </p:spPr>
        </p:sp>
        <p:sp>
          <p:nvSpPr>
            <p:cNvPr name="TextBox 14" id="14"/>
            <p:cNvSpPr txBox="true"/>
            <p:nvPr/>
          </p:nvSpPr>
          <p:spPr>
            <a:xfrm>
              <a:off x="0" y="-28575"/>
              <a:ext cx="1586058" cy="434975"/>
            </a:xfrm>
            <a:prstGeom prst="rect">
              <a:avLst/>
            </a:prstGeom>
          </p:spPr>
          <p:txBody>
            <a:bodyPr anchor="ctr" rtlCol="false" tIns="50800" lIns="50800" bIns="50800" rIns="50800"/>
            <a:lstStyle/>
            <a:p>
              <a:pPr algn="ctr">
                <a:lnSpc>
                  <a:spcPts val="2239"/>
                </a:lnSpc>
              </a:pPr>
            </a:p>
          </p:txBody>
        </p:sp>
      </p:grpSp>
      <p:sp>
        <p:nvSpPr>
          <p:cNvPr name="TextBox 15" id="15"/>
          <p:cNvSpPr txBox="true"/>
          <p:nvPr/>
        </p:nvSpPr>
        <p:spPr>
          <a:xfrm rot="0">
            <a:off x="7568893" y="5329968"/>
            <a:ext cx="5884167" cy="816122"/>
          </a:xfrm>
          <a:prstGeom prst="rect">
            <a:avLst/>
          </a:prstGeom>
        </p:spPr>
        <p:txBody>
          <a:bodyPr anchor="t" rtlCol="false" tIns="0" lIns="0" bIns="0" rIns="0">
            <a:spAutoFit/>
          </a:bodyPr>
          <a:lstStyle/>
          <a:p>
            <a:pPr>
              <a:lnSpc>
                <a:spcPts val="3322"/>
              </a:lnSpc>
              <a:spcBef>
                <a:spcPct val="0"/>
              </a:spcBef>
            </a:pPr>
            <a:r>
              <a:rPr lang="en-US" sz="2372">
                <a:solidFill>
                  <a:srgbClr val="FFFFFF"/>
                </a:solidFill>
                <a:latin typeface="Open Sans Bold"/>
              </a:rPr>
              <a:t>Improve Health Monitoring and Early Intervention</a:t>
            </a:r>
          </a:p>
        </p:txBody>
      </p:sp>
      <p:grpSp>
        <p:nvGrpSpPr>
          <p:cNvPr name="Group 16" id="16"/>
          <p:cNvGrpSpPr/>
          <p:nvPr/>
        </p:nvGrpSpPr>
        <p:grpSpPr>
          <a:xfrm rot="0">
            <a:off x="5516930" y="7171542"/>
            <a:ext cx="5904571" cy="1543050"/>
            <a:chOff x="0" y="0"/>
            <a:chExt cx="1555113" cy="406400"/>
          </a:xfrm>
        </p:grpSpPr>
        <p:sp>
          <p:nvSpPr>
            <p:cNvPr name="Freeform 17" id="17"/>
            <p:cNvSpPr/>
            <p:nvPr/>
          </p:nvSpPr>
          <p:spPr>
            <a:xfrm flipH="false" flipV="false" rot="0">
              <a:off x="0" y="0"/>
              <a:ext cx="1555113" cy="406400"/>
            </a:xfrm>
            <a:custGeom>
              <a:avLst/>
              <a:gdLst/>
              <a:ahLst/>
              <a:cxnLst/>
              <a:rect r="r" b="b" t="t" l="l"/>
              <a:pathLst>
                <a:path h="406400" w="1555113">
                  <a:moveTo>
                    <a:pt x="66870" y="0"/>
                  </a:moveTo>
                  <a:lnTo>
                    <a:pt x="1488243" y="0"/>
                  </a:lnTo>
                  <a:cubicBezTo>
                    <a:pt x="1525175" y="0"/>
                    <a:pt x="1555113" y="29939"/>
                    <a:pt x="1555113" y="66870"/>
                  </a:cubicBezTo>
                  <a:lnTo>
                    <a:pt x="1555113" y="339530"/>
                  </a:lnTo>
                  <a:cubicBezTo>
                    <a:pt x="1555113" y="376461"/>
                    <a:pt x="1525175" y="406400"/>
                    <a:pt x="1488243" y="406400"/>
                  </a:cubicBezTo>
                  <a:lnTo>
                    <a:pt x="66870" y="406400"/>
                  </a:lnTo>
                  <a:cubicBezTo>
                    <a:pt x="29939" y="406400"/>
                    <a:pt x="0" y="376461"/>
                    <a:pt x="0" y="339530"/>
                  </a:cubicBezTo>
                  <a:lnTo>
                    <a:pt x="0" y="66870"/>
                  </a:lnTo>
                  <a:cubicBezTo>
                    <a:pt x="0" y="29939"/>
                    <a:pt x="29939" y="0"/>
                    <a:pt x="66870" y="0"/>
                  </a:cubicBezTo>
                  <a:close/>
                </a:path>
              </a:pathLst>
            </a:custGeom>
            <a:solidFill>
              <a:srgbClr val="A28080"/>
            </a:solidFill>
          </p:spPr>
        </p:sp>
        <p:sp>
          <p:nvSpPr>
            <p:cNvPr name="TextBox 18" id="18"/>
            <p:cNvSpPr txBox="true"/>
            <p:nvPr/>
          </p:nvSpPr>
          <p:spPr>
            <a:xfrm>
              <a:off x="0" y="-28575"/>
              <a:ext cx="1555113" cy="434975"/>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5516930" y="7729638"/>
            <a:ext cx="6153357" cy="388758"/>
          </a:xfrm>
          <a:prstGeom prst="rect">
            <a:avLst/>
          </a:prstGeom>
        </p:spPr>
        <p:txBody>
          <a:bodyPr anchor="t" rtlCol="false" tIns="0" lIns="0" bIns="0" rIns="0">
            <a:spAutoFit/>
          </a:bodyPr>
          <a:lstStyle/>
          <a:p>
            <a:pPr>
              <a:lnSpc>
                <a:spcPts val="3289"/>
              </a:lnSpc>
              <a:spcBef>
                <a:spcPct val="0"/>
              </a:spcBef>
            </a:pPr>
            <a:r>
              <a:rPr lang="en-US" sz="2349">
                <a:solidFill>
                  <a:srgbClr val="FFFFFF"/>
                </a:solidFill>
                <a:latin typeface="Open Sans Bold"/>
              </a:rPr>
              <a:t> </a:t>
            </a:r>
            <a:r>
              <a:rPr lang="en-US" sz="2349">
                <a:solidFill>
                  <a:srgbClr val="FFFFFF"/>
                </a:solidFill>
                <a:latin typeface="Open Sans Bold"/>
              </a:rPr>
              <a:t>Facilitate User-Caregiver Collaboration</a:t>
            </a:r>
          </a:p>
        </p:txBody>
      </p:sp>
      <p:sp>
        <p:nvSpPr>
          <p:cNvPr name="TextBox 20" id="20"/>
          <p:cNvSpPr txBox="true"/>
          <p:nvPr/>
        </p:nvSpPr>
        <p:spPr>
          <a:xfrm rot="0">
            <a:off x="17512687" y="9191625"/>
            <a:ext cx="4595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11</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9139238" y="4997132"/>
            <a:ext cx="9525" cy="264160"/>
          </a:xfrm>
          <a:prstGeom prst="rect">
            <a:avLst/>
          </a:prstGeom>
        </p:spPr>
        <p:txBody>
          <a:bodyPr anchor="t" rtlCol="false" tIns="0" lIns="0" bIns="0" rIns="0">
            <a:spAutoFit/>
          </a:bodyPr>
          <a:lstStyle/>
          <a:p>
            <a:pPr algn="ctr">
              <a:lnSpc>
                <a:spcPts val="2239"/>
              </a:lnSpc>
              <a:spcBef>
                <a:spcPct val="0"/>
              </a:spcBef>
            </a:pPr>
          </a:p>
        </p:txBody>
      </p:sp>
      <p:sp>
        <p:nvSpPr>
          <p:cNvPr name="TextBox 3" id="3"/>
          <p:cNvSpPr txBox="true"/>
          <p:nvPr/>
        </p:nvSpPr>
        <p:spPr>
          <a:xfrm rot="0">
            <a:off x="2633196" y="3596006"/>
            <a:ext cx="13096741" cy="1401739"/>
          </a:xfrm>
          <a:prstGeom prst="rect">
            <a:avLst/>
          </a:prstGeom>
        </p:spPr>
        <p:txBody>
          <a:bodyPr anchor="t" rtlCol="false" tIns="0" lIns="0" bIns="0" rIns="0">
            <a:spAutoFit/>
          </a:bodyPr>
          <a:lstStyle/>
          <a:p>
            <a:pPr algn="ctr">
              <a:lnSpc>
                <a:spcPts val="11534"/>
              </a:lnSpc>
            </a:pPr>
            <a:r>
              <a:rPr lang="en-US" sz="8238">
                <a:solidFill>
                  <a:srgbClr val="FFFCF6"/>
                </a:solidFill>
                <a:latin typeface="Canva Sans Bold"/>
              </a:rPr>
              <a:t>REQUIREMENT ANALYSIS</a:t>
            </a:r>
          </a:p>
        </p:txBody>
      </p:sp>
      <p:grpSp>
        <p:nvGrpSpPr>
          <p:cNvPr name="Group 4" id="4"/>
          <p:cNvGrpSpPr/>
          <p:nvPr/>
        </p:nvGrpSpPr>
        <p:grpSpPr>
          <a:xfrm rot="0">
            <a:off x="51288" y="51288"/>
            <a:ext cx="977412" cy="97741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6" id="6"/>
          <p:cNvSpPr txBox="true"/>
          <p:nvPr/>
        </p:nvSpPr>
        <p:spPr>
          <a:xfrm rot="0">
            <a:off x="17509055" y="9191625"/>
            <a:ext cx="46684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12</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grpSp>
        <p:nvGrpSpPr>
          <p:cNvPr name="Group 4" id="4"/>
          <p:cNvGrpSpPr/>
          <p:nvPr/>
        </p:nvGrpSpPr>
        <p:grpSpPr>
          <a:xfrm rot="0">
            <a:off x="2733721" y="4486493"/>
            <a:ext cx="6240625" cy="1312968"/>
            <a:chOff x="0" y="0"/>
            <a:chExt cx="8320834" cy="1750624"/>
          </a:xfrm>
        </p:grpSpPr>
        <p:grpSp>
          <p:nvGrpSpPr>
            <p:cNvPr name="Group 5" id="5"/>
            <p:cNvGrpSpPr/>
            <p:nvPr/>
          </p:nvGrpSpPr>
          <p:grpSpPr>
            <a:xfrm rot="0">
              <a:off x="0" y="0"/>
              <a:ext cx="8320834" cy="1750624"/>
              <a:chOff x="0" y="0"/>
              <a:chExt cx="1643621" cy="345802"/>
            </a:xfrm>
          </p:grpSpPr>
          <p:sp>
            <p:nvSpPr>
              <p:cNvPr name="Freeform 6" id="6"/>
              <p:cNvSpPr/>
              <p:nvPr/>
            </p:nvSpPr>
            <p:spPr>
              <a:xfrm flipH="false" flipV="false" rot="0">
                <a:off x="0" y="0"/>
                <a:ext cx="1643622" cy="345802"/>
              </a:xfrm>
              <a:custGeom>
                <a:avLst/>
                <a:gdLst/>
                <a:ahLst/>
                <a:cxnLst/>
                <a:rect r="r" b="b" t="t" l="l"/>
                <a:pathLst>
                  <a:path h="345802" w="1643622">
                    <a:moveTo>
                      <a:pt x="63269" y="0"/>
                    </a:moveTo>
                    <a:lnTo>
                      <a:pt x="1580353" y="0"/>
                    </a:lnTo>
                    <a:cubicBezTo>
                      <a:pt x="1597133" y="0"/>
                      <a:pt x="1613225" y="6666"/>
                      <a:pt x="1625091" y="18531"/>
                    </a:cubicBezTo>
                    <a:cubicBezTo>
                      <a:pt x="1636956" y="30396"/>
                      <a:pt x="1643622" y="46489"/>
                      <a:pt x="1643622" y="63269"/>
                    </a:cubicBezTo>
                    <a:lnTo>
                      <a:pt x="1643622" y="282533"/>
                    </a:lnTo>
                    <a:cubicBezTo>
                      <a:pt x="1643622" y="317476"/>
                      <a:pt x="1615295" y="345802"/>
                      <a:pt x="1580353" y="345802"/>
                    </a:cubicBezTo>
                    <a:lnTo>
                      <a:pt x="63269" y="345802"/>
                    </a:lnTo>
                    <a:cubicBezTo>
                      <a:pt x="28326" y="345802"/>
                      <a:pt x="0" y="317476"/>
                      <a:pt x="0" y="282533"/>
                    </a:cubicBezTo>
                    <a:lnTo>
                      <a:pt x="0" y="63269"/>
                    </a:lnTo>
                    <a:cubicBezTo>
                      <a:pt x="0" y="46489"/>
                      <a:pt x="6666" y="30396"/>
                      <a:pt x="18531" y="18531"/>
                    </a:cubicBezTo>
                    <a:cubicBezTo>
                      <a:pt x="30396" y="6666"/>
                      <a:pt x="46489" y="0"/>
                      <a:pt x="63269" y="0"/>
                    </a:cubicBezTo>
                    <a:close/>
                  </a:path>
                </a:pathLst>
              </a:custGeom>
              <a:solidFill>
                <a:srgbClr val="A28080"/>
              </a:solidFill>
            </p:spPr>
          </p:sp>
          <p:sp>
            <p:nvSpPr>
              <p:cNvPr name="TextBox 7" id="7"/>
              <p:cNvSpPr txBox="true"/>
              <p:nvPr/>
            </p:nvSpPr>
            <p:spPr>
              <a:xfrm>
                <a:off x="0" y="-28575"/>
                <a:ext cx="1643621" cy="374377"/>
              </a:xfrm>
              <a:prstGeom prst="rect">
                <a:avLst/>
              </a:prstGeom>
            </p:spPr>
            <p:txBody>
              <a:bodyPr anchor="ctr" rtlCol="false" tIns="50800" lIns="50800" bIns="50800" rIns="50800"/>
              <a:lstStyle/>
              <a:p>
                <a:pPr algn="ctr">
                  <a:lnSpc>
                    <a:spcPts val="2239"/>
                  </a:lnSpc>
                </a:pPr>
              </a:p>
            </p:txBody>
          </p:sp>
        </p:grpSp>
        <p:sp>
          <p:nvSpPr>
            <p:cNvPr name="TextBox 8" id="8"/>
            <p:cNvSpPr txBox="true"/>
            <p:nvPr/>
          </p:nvSpPr>
          <p:spPr>
            <a:xfrm rot="0">
              <a:off x="1730585" y="598452"/>
              <a:ext cx="4859664" cy="51562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Open Sans"/>
                </a:rPr>
                <a:t>Vital sign monitoring</a:t>
              </a:r>
            </a:p>
          </p:txBody>
        </p:sp>
      </p:grpSp>
      <p:grpSp>
        <p:nvGrpSpPr>
          <p:cNvPr name="Group 9" id="9"/>
          <p:cNvGrpSpPr/>
          <p:nvPr/>
        </p:nvGrpSpPr>
        <p:grpSpPr>
          <a:xfrm rot="0">
            <a:off x="2733721" y="6821155"/>
            <a:ext cx="6240625" cy="1312968"/>
            <a:chOff x="0" y="0"/>
            <a:chExt cx="8320834" cy="1750624"/>
          </a:xfrm>
        </p:grpSpPr>
        <p:grpSp>
          <p:nvGrpSpPr>
            <p:cNvPr name="Group 10" id="10"/>
            <p:cNvGrpSpPr/>
            <p:nvPr/>
          </p:nvGrpSpPr>
          <p:grpSpPr>
            <a:xfrm rot="0">
              <a:off x="0" y="0"/>
              <a:ext cx="8320834" cy="1750624"/>
              <a:chOff x="0" y="0"/>
              <a:chExt cx="1643621" cy="345802"/>
            </a:xfrm>
          </p:grpSpPr>
          <p:sp>
            <p:nvSpPr>
              <p:cNvPr name="Freeform 11" id="11"/>
              <p:cNvSpPr/>
              <p:nvPr/>
            </p:nvSpPr>
            <p:spPr>
              <a:xfrm flipH="false" flipV="false" rot="0">
                <a:off x="0" y="0"/>
                <a:ext cx="1643622" cy="345802"/>
              </a:xfrm>
              <a:custGeom>
                <a:avLst/>
                <a:gdLst/>
                <a:ahLst/>
                <a:cxnLst/>
                <a:rect r="r" b="b" t="t" l="l"/>
                <a:pathLst>
                  <a:path h="345802" w="1643622">
                    <a:moveTo>
                      <a:pt x="63269" y="0"/>
                    </a:moveTo>
                    <a:lnTo>
                      <a:pt x="1580353" y="0"/>
                    </a:lnTo>
                    <a:cubicBezTo>
                      <a:pt x="1597133" y="0"/>
                      <a:pt x="1613225" y="6666"/>
                      <a:pt x="1625091" y="18531"/>
                    </a:cubicBezTo>
                    <a:cubicBezTo>
                      <a:pt x="1636956" y="30396"/>
                      <a:pt x="1643622" y="46489"/>
                      <a:pt x="1643622" y="63269"/>
                    </a:cubicBezTo>
                    <a:lnTo>
                      <a:pt x="1643622" y="282533"/>
                    </a:lnTo>
                    <a:cubicBezTo>
                      <a:pt x="1643622" y="317476"/>
                      <a:pt x="1615295" y="345802"/>
                      <a:pt x="1580353" y="345802"/>
                    </a:cubicBezTo>
                    <a:lnTo>
                      <a:pt x="63269" y="345802"/>
                    </a:lnTo>
                    <a:cubicBezTo>
                      <a:pt x="28326" y="345802"/>
                      <a:pt x="0" y="317476"/>
                      <a:pt x="0" y="282533"/>
                    </a:cubicBezTo>
                    <a:lnTo>
                      <a:pt x="0" y="63269"/>
                    </a:lnTo>
                    <a:cubicBezTo>
                      <a:pt x="0" y="46489"/>
                      <a:pt x="6666" y="30396"/>
                      <a:pt x="18531" y="18531"/>
                    </a:cubicBezTo>
                    <a:cubicBezTo>
                      <a:pt x="30396" y="6666"/>
                      <a:pt x="46489" y="0"/>
                      <a:pt x="63269" y="0"/>
                    </a:cubicBezTo>
                    <a:close/>
                  </a:path>
                </a:pathLst>
              </a:custGeom>
              <a:solidFill>
                <a:srgbClr val="A28080"/>
              </a:solidFill>
            </p:spPr>
          </p:sp>
          <p:sp>
            <p:nvSpPr>
              <p:cNvPr name="TextBox 12" id="12"/>
              <p:cNvSpPr txBox="true"/>
              <p:nvPr/>
            </p:nvSpPr>
            <p:spPr>
              <a:xfrm>
                <a:off x="0" y="-28575"/>
                <a:ext cx="1643621" cy="374377"/>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1730585" y="598452"/>
              <a:ext cx="4859664" cy="51562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Open Sans"/>
                </a:rPr>
                <a:t>Alert messages</a:t>
              </a:r>
            </a:p>
          </p:txBody>
        </p:sp>
      </p:grpSp>
      <p:grpSp>
        <p:nvGrpSpPr>
          <p:cNvPr name="Group 14" id="14"/>
          <p:cNvGrpSpPr/>
          <p:nvPr/>
        </p:nvGrpSpPr>
        <p:grpSpPr>
          <a:xfrm rot="0">
            <a:off x="10440763" y="4486493"/>
            <a:ext cx="6240625" cy="1312968"/>
            <a:chOff x="0" y="0"/>
            <a:chExt cx="8320834" cy="1750624"/>
          </a:xfrm>
        </p:grpSpPr>
        <p:grpSp>
          <p:nvGrpSpPr>
            <p:cNvPr name="Group 15" id="15"/>
            <p:cNvGrpSpPr/>
            <p:nvPr/>
          </p:nvGrpSpPr>
          <p:grpSpPr>
            <a:xfrm rot="0">
              <a:off x="0" y="0"/>
              <a:ext cx="8320834" cy="1750624"/>
              <a:chOff x="0" y="0"/>
              <a:chExt cx="1643621" cy="345802"/>
            </a:xfrm>
          </p:grpSpPr>
          <p:sp>
            <p:nvSpPr>
              <p:cNvPr name="Freeform 16" id="16"/>
              <p:cNvSpPr/>
              <p:nvPr/>
            </p:nvSpPr>
            <p:spPr>
              <a:xfrm flipH="false" flipV="false" rot="0">
                <a:off x="0" y="0"/>
                <a:ext cx="1643622" cy="345802"/>
              </a:xfrm>
              <a:custGeom>
                <a:avLst/>
                <a:gdLst/>
                <a:ahLst/>
                <a:cxnLst/>
                <a:rect r="r" b="b" t="t" l="l"/>
                <a:pathLst>
                  <a:path h="345802" w="1643622">
                    <a:moveTo>
                      <a:pt x="63269" y="0"/>
                    </a:moveTo>
                    <a:lnTo>
                      <a:pt x="1580353" y="0"/>
                    </a:lnTo>
                    <a:cubicBezTo>
                      <a:pt x="1597133" y="0"/>
                      <a:pt x="1613225" y="6666"/>
                      <a:pt x="1625091" y="18531"/>
                    </a:cubicBezTo>
                    <a:cubicBezTo>
                      <a:pt x="1636956" y="30396"/>
                      <a:pt x="1643622" y="46489"/>
                      <a:pt x="1643622" y="63269"/>
                    </a:cubicBezTo>
                    <a:lnTo>
                      <a:pt x="1643622" y="282533"/>
                    </a:lnTo>
                    <a:cubicBezTo>
                      <a:pt x="1643622" y="317476"/>
                      <a:pt x="1615295" y="345802"/>
                      <a:pt x="1580353" y="345802"/>
                    </a:cubicBezTo>
                    <a:lnTo>
                      <a:pt x="63269" y="345802"/>
                    </a:lnTo>
                    <a:cubicBezTo>
                      <a:pt x="28326" y="345802"/>
                      <a:pt x="0" y="317476"/>
                      <a:pt x="0" y="282533"/>
                    </a:cubicBezTo>
                    <a:lnTo>
                      <a:pt x="0" y="63269"/>
                    </a:lnTo>
                    <a:cubicBezTo>
                      <a:pt x="0" y="46489"/>
                      <a:pt x="6666" y="30396"/>
                      <a:pt x="18531" y="18531"/>
                    </a:cubicBezTo>
                    <a:cubicBezTo>
                      <a:pt x="30396" y="6666"/>
                      <a:pt x="46489" y="0"/>
                      <a:pt x="63269" y="0"/>
                    </a:cubicBezTo>
                    <a:close/>
                  </a:path>
                </a:pathLst>
              </a:custGeom>
              <a:solidFill>
                <a:srgbClr val="A28080"/>
              </a:solidFill>
            </p:spPr>
          </p:sp>
          <p:sp>
            <p:nvSpPr>
              <p:cNvPr name="TextBox 17" id="17"/>
              <p:cNvSpPr txBox="true"/>
              <p:nvPr/>
            </p:nvSpPr>
            <p:spPr>
              <a:xfrm>
                <a:off x="0" y="-28575"/>
                <a:ext cx="1643621" cy="374377"/>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1730585" y="598452"/>
              <a:ext cx="4859664" cy="51562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Open Sans"/>
                </a:rPr>
                <a:t>Medication reminders</a:t>
              </a:r>
            </a:p>
          </p:txBody>
        </p:sp>
      </p:grpSp>
      <p:grpSp>
        <p:nvGrpSpPr>
          <p:cNvPr name="Group 19" id="19"/>
          <p:cNvGrpSpPr/>
          <p:nvPr/>
        </p:nvGrpSpPr>
        <p:grpSpPr>
          <a:xfrm rot="0">
            <a:off x="10440763" y="6821155"/>
            <a:ext cx="6240625" cy="1312968"/>
            <a:chOff x="0" y="0"/>
            <a:chExt cx="8320834" cy="1750624"/>
          </a:xfrm>
        </p:grpSpPr>
        <p:grpSp>
          <p:nvGrpSpPr>
            <p:cNvPr name="Group 20" id="20"/>
            <p:cNvGrpSpPr/>
            <p:nvPr/>
          </p:nvGrpSpPr>
          <p:grpSpPr>
            <a:xfrm rot="0">
              <a:off x="0" y="0"/>
              <a:ext cx="8320834" cy="1750624"/>
              <a:chOff x="0" y="0"/>
              <a:chExt cx="1643621" cy="345802"/>
            </a:xfrm>
          </p:grpSpPr>
          <p:sp>
            <p:nvSpPr>
              <p:cNvPr name="Freeform 21" id="21"/>
              <p:cNvSpPr/>
              <p:nvPr/>
            </p:nvSpPr>
            <p:spPr>
              <a:xfrm flipH="false" flipV="false" rot="0">
                <a:off x="0" y="0"/>
                <a:ext cx="1643622" cy="345802"/>
              </a:xfrm>
              <a:custGeom>
                <a:avLst/>
                <a:gdLst/>
                <a:ahLst/>
                <a:cxnLst/>
                <a:rect r="r" b="b" t="t" l="l"/>
                <a:pathLst>
                  <a:path h="345802" w="1643622">
                    <a:moveTo>
                      <a:pt x="63269" y="0"/>
                    </a:moveTo>
                    <a:lnTo>
                      <a:pt x="1580353" y="0"/>
                    </a:lnTo>
                    <a:cubicBezTo>
                      <a:pt x="1597133" y="0"/>
                      <a:pt x="1613225" y="6666"/>
                      <a:pt x="1625091" y="18531"/>
                    </a:cubicBezTo>
                    <a:cubicBezTo>
                      <a:pt x="1636956" y="30396"/>
                      <a:pt x="1643622" y="46489"/>
                      <a:pt x="1643622" y="63269"/>
                    </a:cubicBezTo>
                    <a:lnTo>
                      <a:pt x="1643622" y="282533"/>
                    </a:lnTo>
                    <a:cubicBezTo>
                      <a:pt x="1643622" y="317476"/>
                      <a:pt x="1615295" y="345802"/>
                      <a:pt x="1580353" y="345802"/>
                    </a:cubicBezTo>
                    <a:lnTo>
                      <a:pt x="63269" y="345802"/>
                    </a:lnTo>
                    <a:cubicBezTo>
                      <a:pt x="28326" y="345802"/>
                      <a:pt x="0" y="317476"/>
                      <a:pt x="0" y="282533"/>
                    </a:cubicBezTo>
                    <a:lnTo>
                      <a:pt x="0" y="63269"/>
                    </a:lnTo>
                    <a:cubicBezTo>
                      <a:pt x="0" y="46489"/>
                      <a:pt x="6666" y="30396"/>
                      <a:pt x="18531" y="18531"/>
                    </a:cubicBezTo>
                    <a:cubicBezTo>
                      <a:pt x="30396" y="6666"/>
                      <a:pt x="46489" y="0"/>
                      <a:pt x="63269" y="0"/>
                    </a:cubicBezTo>
                    <a:close/>
                  </a:path>
                </a:pathLst>
              </a:custGeom>
              <a:solidFill>
                <a:srgbClr val="A28080"/>
              </a:solidFill>
            </p:spPr>
          </p:sp>
          <p:sp>
            <p:nvSpPr>
              <p:cNvPr name="TextBox 22" id="22"/>
              <p:cNvSpPr txBox="true"/>
              <p:nvPr/>
            </p:nvSpPr>
            <p:spPr>
              <a:xfrm>
                <a:off x="0" y="-28575"/>
                <a:ext cx="1643621" cy="374377"/>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1730585" y="598452"/>
              <a:ext cx="4859664" cy="51562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Open Sans"/>
                </a:rPr>
                <a:t>Emergency SOS</a:t>
              </a:r>
            </a:p>
          </p:txBody>
        </p:sp>
      </p:grpSp>
      <p:sp>
        <p:nvSpPr>
          <p:cNvPr name="TextBox 24" id="24"/>
          <p:cNvSpPr txBox="true"/>
          <p:nvPr/>
        </p:nvSpPr>
        <p:spPr>
          <a:xfrm rot="0">
            <a:off x="1692990" y="1199844"/>
            <a:ext cx="7967420" cy="2076451"/>
          </a:xfrm>
          <a:prstGeom prst="rect">
            <a:avLst/>
          </a:prstGeom>
        </p:spPr>
        <p:txBody>
          <a:bodyPr anchor="t" rtlCol="false" tIns="0" lIns="0" bIns="0" rIns="0">
            <a:spAutoFit/>
          </a:bodyPr>
          <a:lstStyle/>
          <a:p>
            <a:pPr>
              <a:lnSpc>
                <a:spcPts val="8399"/>
              </a:lnSpc>
              <a:spcBef>
                <a:spcPct val="0"/>
              </a:spcBef>
            </a:pPr>
            <a:r>
              <a:rPr lang="en-US" sz="5999">
                <a:solidFill>
                  <a:srgbClr val="FFFFFF"/>
                </a:solidFill>
                <a:latin typeface="Raleway"/>
              </a:rPr>
              <a:t>FUNCTIONAL REQUIREMENTS</a:t>
            </a:r>
          </a:p>
        </p:txBody>
      </p:sp>
      <p:grpSp>
        <p:nvGrpSpPr>
          <p:cNvPr name="Group 25" id="25"/>
          <p:cNvGrpSpPr/>
          <p:nvPr/>
        </p:nvGrpSpPr>
        <p:grpSpPr>
          <a:xfrm rot="0">
            <a:off x="6856065" y="8479962"/>
            <a:ext cx="6397334" cy="1485244"/>
            <a:chOff x="0" y="0"/>
            <a:chExt cx="8529779" cy="1980325"/>
          </a:xfrm>
        </p:grpSpPr>
        <p:grpSp>
          <p:nvGrpSpPr>
            <p:cNvPr name="Group 26" id="26"/>
            <p:cNvGrpSpPr/>
            <p:nvPr/>
          </p:nvGrpSpPr>
          <p:grpSpPr>
            <a:xfrm rot="0">
              <a:off x="0" y="0"/>
              <a:ext cx="8529779" cy="1980325"/>
              <a:chOff x="0" y="0"/>
              <a:chExt cx="1964897" cy="456183"/>
            </a:xfrm>
          </p:grpSpPr>
          <p:sp>
            <p:nvSpPr>
              <p:cNvPr name="Freeform 27" id="27"/>
              <p:cNvSpPr/>
              <p:nvPr/>
            </p:nvSpPr>
            <p:spPr>
              <a:xfrm flipH="false" flipV="false" rot="0">
                <a:off x="0" y="0"/>
                <a:ext cx="1964898" cy="456183"/>
              </a:xfrm>
              <a:custGeom>
                <a:avLst/>
                <a:gdLst/>
                <a:ahLst/>
                <a:cxnLst/>
                <a:rect r="r" b="b" t="t" l="l"/>
                <a:pathLst>
                  <a:path h="456183" w="1964898">
                    <a:moveTo>
                      <a:pt x="52924" y="0"/>
                    </a:moveTo>
                    <a:lnTo>
                      <a:pt x="1911974" y="0"/>
                    </a:lnTo>
                    <a:cubicBezTo>
                      <a:pt x="1941203" y="0"/>
                      <a:pt x="1964898" y="23695"/>
                      <a:pt x="1964898" y="52924"/>
                    </a:cubicBezTo>
                    <a:lnTo>
                      <a:pt x="1964898" y="403259"/>
                    </a:lnTo>
                    <a:cubicBezTo>
                      <a:pt x="1964898" y="417295"/>
                      <a:pt x="1959322" y="430756"/>
                      <a:pt x="1949397" y="440681"/>
                    </a:cubicBezTo>
                    <a:cubicBezTo>
                      <a:pt x="1939471" y="450607"/>
                      <a:pt x="1926010" y="456183"/>
                      <a:pt x="1911974" y="456183"/>
                    </a:cubicBezTo>
                    <a:lnTo>
                      <a:pt x="52924" y="456183"/>
                    </a:lnTo>
                    <a:cubicBezTo>
                      <a:pt x="23695" y="456183"/>
                      <a:pt x="0" y="432488"/>
                      <a:pt x="0" y="403259"/>
                    </a:cubicBezTo>
                    <a:lnTo>
                      <a:pt x="0" y="52924"/>
                    </a:lnTo>
                    <a:cubicBezTo>
                      <a:pt x="0" y="38888"/>
                      <a:pt x="5576" y="25426"/>
                      <a:pt x="15501" y="15501"/>
                    </a:cubicBezTo>
                    <a:cubicBezTo>
                      <a:pt x="25426" y="5576"/>
                      <a:pt x="38888" y="0"/>
                      <a:pt x="52924" y="0"/>
                    </a:cubicBezTo>
                    <a:close/>
                  </a:path>
                </a:pathLst>
              </a:custGeom>
              <a:solidFill>
                <a:srgbClr val="A28080"/>
              </a:solidFill>
            </p:spPr>
          </p:sp>
          <p:sp>
            <p:nvSpPr>
              <p:cNvPr name="TextBox 28" id="28"/>
              <p:cNvSpPr txBox="true"/>
              <p:nvPr/>
            </p:nvSpPr>
            <p:spPr>
              <a:xfrm>
                <a:off x="0" y="-28575"/>
                <a:ext cx="1964897" cy="484758"/>
              </a:xfrm>
              <a:prstGeom prst="rect">
                <a:avLst/>
              </a:prstGeom>
            </p:spPr>
            <p:txBody>
              <a:bodyPr anchor="ctr" rtlCol="false" tIns="50800" lIns="50800" bIns="50800" rIns="50800"/>
              <a:lstStyle/>
              <a:p>
                <a:pPr algn="ctr">
                  <a:lnSpc>
                    <a:spcPts val="2240"/>
                  </a:lnSpc>
                </a:pPr>
              </a:p>
            </p:txBody>
          </p:sp>
        </p:grpSp>
        <p:sp>
          <p:nvSpPr>
            <p:cNvPr name="TextBox 29" id="29"/>
            <p:cNvSpPr txBox="true"/>
            <p:nvPr/>
          </p:nvSpPr>
          <p:spPr>
            <a:xfrm rot="0">
              <a:off x="1774042" y="507741"/>
              <a:ext cx="4981695" cy="926742"/>
            </a:xfrm>
            <a:prstGeom prst="rect">
              <a:avLst/>
            </a:prstGeom>
          </p:spPr>
          <p:txBody>
            <a:bodyPr anchor="t" rtlCol="false" tIns="0" lIns="0" bIns="0" rIns="0">
              <a:spAutoFit/>
            </a:bodyPr>
            <a:lstStyle/>
            <a:p>
              <a:pPr>
                <a:lnSpc>
                  <a:spcPts val="2881"/>
                </a:lnSpc>
                <a:spcBef>
                  <a:spcPct val="0"/>
                </a:spcBef>
              </a:pPr>
              <a:r>
                <a:rPr lang="en-US" sz="2057">
                  <a:solidFill>
                    <a:srgbClr val="FFFFFF"/>
                  </a:solidFill>
                  <a:latin typeface="Open Sans"/>
                </a:rPr>
                <a:t>Personalised weekly health report</a:t>
              </a:r>
            </a:p>
          </p:txBody>
        </p:sp>
      </p:grpSp>
      <p:sp>
        <p:nvSpPr>
          <p:cNvPr name="TextBox 30" id="30"/>
          <p:cNvSpPr txBox="true"/>
          <p:nvPr/>
        </p:nvSpPr>
        <p:spPr>
          <a:xfrm rot="0">
            <a:off x="17502328" y="9191625"/>
            <a:ext cx="48029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13</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933251" y="2785479"/>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8080"/>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8838582" y="4004997"/>
            <a:ext cx="327543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Performance</a:t>
            </a:r>
          </a:p>
        </p:txBody>
      </p:sp>
      <p:grpSp>
        <p:nvGrpSpPr>
          <p:cNvPr name="Group 6" id="6"/>
          <p:cNvGrpSpPr/>
          <p:nvPr/>
        </p:nvGrpSpPr>
        <p:grpSpPr>
          <a:xfrm rot="0">
            <a:off x="6778613" y="4635251"/>
            <a:ext cx="4119939" cy="411993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8080"/>
            </a:solidFill>
          </p:spPr>
        </p:sp>
        <p:sp>
          <p:nvSpPr>
            <p:cNvPr name="TextBox 8" id="8"/>
            <p:cNvSpPr txBox="true"/>
            <p:nvPr/>
          </p:nvSpPr>
          <p:spPr>
            <a:xfrm>
              <a:off x="76200" y="47625"/>
              <a:ext cx="660400" cy="688975"/>
            </a:xfrm>
            <a:prstGeom prst="rect">
              <a:avLst/>
            </a:prstGeom>
          </p:spPr>
          <p:txBody>
            <a:bodyPr anchor="ctr" rtlCol="false" tIns="62583" lIns="62583" bIns="62583" rIns="62583"/>
            <a:lstStyle/>
            <a:p>
              <a:pPr algn="ctr">
                <a:lnSpc>
                  <a:spcPts val="2239"/>
                </a:lnSpc>
              </a:pPr>
            </a:p>
          </p:txBody>
        </p:sp>
      </p:grpSp>
      <p:sp>
        <p:nvSpPr>
          <p:cNvPr name="TextBox 9" id="9"/>
          <p:cNvSpPr txBox="true"/>
          <p:nvPr/>
        </p:nvSpPr>
        <p:spPr>
          <a:xfrm rot="0">
            <a:off x="6923901" y="6302583"/>
            <a:ext cx="3829363" cy="709074"/>
          </a:xfrm>
          <a:prstGeom prst="rect">
            <a:avLst/>
          </a:prstGeom>
        </p:spPr>
        <p:txBody>
          <a:bodyPr anchor="t" rtlCol="false" tIns="0" lIns="0" bIns="0" rIns="0">
            <a:spAutoFit/>
          </a:bodyPr>
          <a:lstStyle/>
          <a:p>
            <a:pPr algn="ctr">
              <a:lnSpc>
                <a:spcPts val="5864"/>
              </a:lnSpc>
            </a:pPr>
            <a:r>
              <a:rPr lang="en-US" sz="4188">
                <a:solidFill>
                  <a:srgbClr val="FFFFFF"/>
                </a:solidFill>
                <a:latin typeface="Canva Sans"/>
              </a:rPr>
              <a:t>Compatibility</a:t>
            </a:r>
          </a:p>
        </p:txBody>
      </p:sp>
      <p:grpSp>
        <p:nvGrpSpPr>
          <p:cNvPr name="Group 10" id="10"/>
          <p:cNvGrpSpPr/>
          <p:nvPr/>
        </p:nvGrpSpPr>
        <p:grpSpPr>
          <a:xfrm rot="0">
            <a:off x="5155028" y="3621325"/>
            <a:ext cx="2562687" cy="25626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8080"/>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5400052" y="4579136"/>
            <a:ext cx="207264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Reliability</a:t>
            </a:r>
          </a:p>
        </p:txBody>
      </p:sp>
      <p:grpSp>
        <p:nvGrpSpPr>
          <p:cNvPr name="Group 14" id="14"/>
          <p:cNvGrpSpPr/>
          <p:nvPr/>
        </p:nvGrpSpPr>
        <p:grpSpPr>
          <a:xfrm rot="0">
            <a:off x="10753263" y="6119229"/>
            <a:ext cx="2106901" cy="2041722"/>
            <a:chOff x="0" y="0"/>
            <a:chExt cx="2809202" cy="2722296"/>
          </a:xfrm>
        </p:grpSpPr>
        <p:grpSp>
          <p:nvGrpSpPr>
            <p:cNvPr name="Group 15" id="15"/>
            <p:cNvGrpSpPr/>
            <p:nvPr/>
          </p:nvGrpSpPr>
          <p:grpSpPr>
            <a:xfrm rot="0">
              <a:off x="0" y="0"/>
              <a:ext cx="2809202" cy="2722296"/>
              <a:chOff x="0" y="0"/>
              <a:chExt cx="812800" cy="787655"/>
            </a:xfrm>
          </p:grpSpPr>
          <p:sp>
            <p:nvSpPr>
              <p:cNvPr name="Freeform 16" id="16"/>
              <p:cNvSpPr/>
              <p:nvPr/>
            </p:nvSpPr>
            <p:spPr>
              <a:xfrm flipH="false" flipV="false" rot="0">
                <a:off x="0" y="0"/>
                <a:ext cx="812800" cy="787655"/>
              </a:xfrm>
              <a:custGeom>
                <a:avLst/>
                <a:gdLst/>
                <a:ahLst/>
                <a:cxnLst/>
                <a:rect r="r" b="b" t="t" l="l"/>
                <a:pathLst>
                  <a:path h="787655" w="812800">
                    <a:moveTo>
                      <a:pt x="406400" y="0"/>
                    </a:moveTo>
                    <a:cubicBezTo>
                      <a:pt x="181951" y="0"/>
                      <a:pt x="0" y="176323"/>
                      <a:pt x="0" y="393828"/>
                    </a:cubicBezTo>
                    <a:cubicBezTo>
                      <a:pt x="0" y="611332"/>
                      <a:pt x="181951" y="787655"/>
                      <a:pt x="406400" y="787655"/>
                    </a:cubicBezTo>
                    <a:cubicBezTo>
                      <a:pt x="630849" y="787655"/>
                      <a:pt x="812800" y="611332"/>
                      <a:pt x="812800" y="393828"/>
                    </a:cubicBezTo>
                    <a:cubicBezTo>
                      <a:pt x="812800" y="176323"/>
                      <a:pt x="630849" y="0"/>
                      <a:pt x="406400" y="0"/>
                    </a:cubicBezTo>
                    <a:close/>
                  </a:path>
                </a:pathLst>
              </a:custGeom>
              <a:solidFill>
                <a:srgbClr val="A28080"/>
              </a:solidFill>
            </p:spPr>
          </p:sp>
          <p:sp>
            <p:nvSpPr>
              <p:cNvPr name="TextBox 17" id="17"/>
              <p:cNvSpPr txBox="true"/>
              <p:nvPr/>
            </p:nvSpPr>
            <p:spPr>
              <a:xfrm>
                <a:off x="76200" y="45268"/>
                <a:ext cx="660400" cy="668545"/>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274326" y="951996"/>
              <a:ext cx="2440146" cy="751628"/>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Usability</a:t>
              </a:r>
            </a:p>
          </p:txBody>
        </p:sp>
      </p:grpSp>
      <p:grpSp>
        <p:nvGrpSpPr>
          <p:cNvPr name="Group 19" id="19"/>
          <p:cNvGrpSpPr/>
          <p:nvPr/>
        </p:nvGrpSpPr>
        <p:grpSpPr>
          <a:xfrm rot="0">
            <a:off x="3807357" y="6854707"/>
            <a:ext cx="4468840" cy="2117189"/>
            <a:chOff x="0" y="0"/>
            <a:chExt cx="5958454" cy="2822918"/>
          </a:xfrm>
        </p:grpSpPr>
        <p:grpSp>
          <p:nvGrpSpPr>
            <p:cNvPr name="Group 20" id="20"/>
            <p:cNvGrpSpPr/>
            <p:nvPr/>
          </p:nvGrpSpPr>
          <p:grpSpPr>
            <a:xfrm rot="0">
              <a:off x="1553429" y="0"/>
              <a:ext cx="2822918" cy="282291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8080"/>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0" y="846914"/>
              <a:ext cx="5958454" cy="751628"/>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Security</a:t>
              </a:r>
            </a:p>
          </p:txBody>
        </p:sp>
      </p:grpSp>
      <p:grpSp>
        <p:nvGrpSpPr>
          <p:cNvPr name="Group 24" id="24"/>
          <p:cNvGrpSpPr/>
          <p:nvPr/>
        </p:nvGrpSpPr>
        <p:grpSpPr>
          <a:xfrm rot="0">
            <a:off x="7145439" y="2753920"/>
            <a:ext cx="1287012" cy="128701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8080"/>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11652291" y="4832881"/>
            <a:ext cx="588201" cy="542972"/>
            <a:chOff x="0" y="0"/>
            <a:chExt cx="721849" cy="666344"/>
          </a:xfrm>
        </p:grpSpPr>
        <p:sp>
          <p:nvSpPr>
            <p:cNvPr name="Freeform 28" id="28"/>
            <p:cNvSpPr/>
            <p:nvPr/>
          </p:nvSpPr>
          <p:spPr>
            <a:xfrm flipH="false" flipV="false" rot="0">
              <a:off x="0" y="0"/>
              <a:ext cx="721849" cy="666344"/>
            </a:xfrm>
            <a:custGeom>
              <a:avLst/>
              <a:gdLst/>
              <a:ahLst/>
              <a:cxnLst/>
              <a:rect r="r" b="b" t="t" l="l"/>
              <a:pathLst>
                <a:path h="666344" w="721849">
                  <a:moveTo>
                    <a:pt x="360925" y="0"/>
                  </a:moveTo>
                  <a:cubicBezTo>
                    <a:pt x="161591" y="0"/>
                    <a:pt x="0" y="149166"/>
                    <a:pt x="0" y="333172"/>
                  </a:cubicBezTo>
                  <a:cubicBezTo>
                    <a:pt x="0" y="517178"/>
                    <a:pt x="161591" y="666344"/>
                    <a:pt x="360925" y="666344"/>
                  </a:cubicBezTo>
                  <a:cubicBezTo>
                    <a:pt x="560258" y="666344"/>
                    <a:pt x="721849" y="517178"/>
                    <a:pt x="721849" y="333172"/>
                  </a:cubicBezTo>
                  <a:cubicBezTo>
                    <a:pt x="721849" y="149166"/>
                    <a:pt x="560258" y="0"/>
                    <a:pt x="360925" y="0"/>
                  </a:cubicBezTo>
                  <a:close/>
                </a:path>
              </a:pathLst>
            </a:custGeom>
            <a:solidFill>
              <a:srgbClr val="A28080"/>
            </a:solidFill>
          </p:spPr>
        </p:sp>
        <p:sp>
          <p:nvSpPr>
            <p:cNvPr name="TextBox 29" id="29"/>
            <p:cNvSpPr txBox="true"/>
            <p:nvPr/>
          </p:nvSpPr>
          <p:spPr>
            <a:xfrm>
              <a:off x="67673" y="33895"/>
              <a:ext cx="586502" cy="569979"/>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11155875" y="2505712"/>
            <a:ext cx="496416" cy="49641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8080"/>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33" id="33"/>
          <p:cNvGrpSpPr/>
          <p:nvPr/>
        </p:nvGrpSpPr>
        <p:grpSpPr>
          <a:xfrm rot="0">
            <a:off x="5400052" y="6184012"/>
            <a:ext cx="545641" cy="54564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8080"/>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36" id="36"/>
          <p:cNvGrpSpPr/>
          <p:nvPr/>
        </p:nvGrpSpPr>
        <p:grpSpPr>
          <a:xfrm rot="0">
            <a:off x="7292529" y="8511212"/>
            <a:ext cx="496416" cy="49641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8080"/>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39" id="39"/>
          <p:cNvGrpSpPr/>
          <p:nvPr/>
        </p:nvGrpSpPr>
        <p:grpSpPr>
          <a:xfrm rot="0">
            <a:off x="8579540" y="8511212"/>
            <a:ext cx="1128920" cy="112892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8080"/>
            </a:solidFill>
          </p:spPr>
        </p:sp>
        <p:sp>
          <p:nvSpPr>
            <p:cNvPr name="TextBox 41" id="41"/>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sp>
        <p:nvSpPr>
          <p:cNvPr name="TextBox 42" id="42"/>
          <p:cNvSpPr txBox="true"/>
          <p:nvPr/>
        </p:nvSpPr>
        <p:spPr>
          <a:xfrm rot="0">
            <a:off x="1535697" y="914400"/>
            <a:ext cx="13481001" cy="1019176"/>
          </a:xfrm>
          <a:prstGeom prst="rect">
            <a:avLst/>
          </a:prstGeom>
        </p:spPr>
        <p:txBody>
          <a:bodyPr anchor="t" rtlCol="false" tIns="0" lIns="0" bIns="0" rIns="0">
            <a:spAutoFit/>
          </a:bodyPr>
          <a:lstStyle/>
          <a:p>
            <a:pPr>
              <a:lnSpc>
                <a:spcPts val="8399"/>
              </a:lnSpc>
              <a:spcBef>
                <a:spcPct val="0"/>
              </a:spcBef>
            </a:pPr>
            <a:r>
              <a:rPr lang="en-US" sz="5999">
                <a:solidFill>
                  <a:srgbClr val="FFFFFF"/>
                </a:solidFill>
                <a:latin typeface="Raleway"/>
              </a:rPr>
              <a:t>NON-FUNCTIONAL REQUIREMENTS</a:t>
            </a:r>
          </a:p>
        </p:txBody>
      </p:sp>
      <p:sp>
        <p:nvSpPr>
          <p:cNvPr name="TextBox 43" id="43"/>
          <p:cNvSpPr txBox="true"/>
          <p:nvPr/>
        </p:nvSpPr>
        <p:spPr>
          <a:xfrm rot="0">
            <a:off x="17496970" y="9191625"/>
            <a:ext cx="49101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14</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9139238" y="4997132"/>
            <a:ext cx="9525" cy="264160"/>
          </a:xfrm>
          <a:prstGeom prst="rect">
            <a:avLst/>
          </a:prstGeom>
        </p:spPr>
        <p:txBody>
          <a:bodyPr anchor="t" rtlCol="false" tIns="0" lIns="0" bIns="0" rIns="0">
            <a:spAutoFit/>
          </a:bodyPr>
          <a:lstStyle/>
          <a:p>
            <a:pPr algn="ctr">
              <a:lnSpc>
                <a:spcPts val="2239"/>
              </a:lnSpc>
              <a:spcBef>
                <a:spcPct val="0"/>
              </a:spcBef>
            </a:pPr>
          </a:p>
        </p:txBody>
      </p:sp>
      <p:sp>
        <p:nvSpPr>
          <p:cNvPr name="TextBox 3" id="3"/>
          <p:cNvSpPr txBox="true"/>
          <p:nvPr/>
        </p:nvSpPr>
        <p:spPr>
          <a:xfrm rot="0">
            <a:off x="4206617" y="3596006"/>
            <a:ext cx="9949900" cy="1401739"/>
          </a:xfrm>
          <a:prstGeom prst="rect">
            <a:avLst/>
          </a:prstGeom>
        </p:spPr>
        <p:txBody>
          <a:bodyPr anchor="t" rtlCol="false" tIns="0" lIns="0" bIns="0" rIns="0">
            <a:spAutoFit/>
          </a:bodyPr>
          <a:lstStyle/>
          <a:p>
            <a:pPr algn="ctr">
              <a:lnSpc>
                <a:spcPts val="11534"/>
              </a:lnSpc>
            </a:pPr>
            <a:r>
              <a:rPr lang="en-US" sz="8238">
                <a:solidFill>
                  <a:srgbClr val="FFFCF6"/>
                </a:solidFill>
                <a:latin typeface="Canva Sans Bold"/>
              </a:rPr>
              <a:t>DESIGN DIAGRAMS</a:t>
            </a:r>
          </a:p>
        </p:txBody>
      </p:sp>
      <p:sp>
        <p:nvSpPr>
          <p:cNvPr name="TextBox 4" id="4"/>
          <p:cNvSpPr txBox="true"/>
          <p:nvPr/>
        </p:nvSpPr>
        <p:spPr>
          <a:xfrm rot="0">
            <a:off x="17500006" y="9191625"/>
            <a:ext cx="48494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15</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TextBox 2" id="2"/>
          <p:cNvSpPr txBox="true"/>
          <p:nvPr/>
        </p:nvSpPr>
        <p:spPr>
          <a:xfrm rot="0">
            <a:off x="16103477" y="713251"/>
            <a:ext cx="1155823" cy="264160"/>
          </a:xfrm>
          <a:prstGeom prst="rect">
            <a:avLst/>
          </a:prstGeom>
        </p:spPr>
        <p:txBody>
          <a:bodyPr anchor="t" rtlCol="false" tIns="0" lIns="0" bIns="0" rIns="0">
            <a:spAutoFit/>
          </a:bodyPr>
          <a:lstStyle/>
          <a:p>
            <a:pPr algn="r">
              <a:lnSpc>
                <a:spcPts val="2239"/>
              </a:lnSpc>
              <a:spcBef>
                <a:spcPct val="0"/>
              </a:spcBef>
            </a:pPr>
            <a:r>
              <a:rPr lang="en-US" sz="1599">
                <a:solidFill>
                  <a:srgbClr val="FFFFFF"/>
                </a:solidFill>
                <a:latin typeface="Open Sans"/>
              </a:rPr>
              <a:t>Page 09</a:t>
            </a:r>
          </a:p>
        </p:txBody>
      </p:sp>
      <p:sp>
        <p:nvSpPr>
          <p:cNvPr name="Freeform 3" id="3"/>
          <p:cNvSpPr/>
          <p:nvPr/>
        </p:nvSpPr>
        <p:spPr>
          <a:xfrm flipH="false" flipV="false" rot="0">
            <a:off x="4535579" y="1420240"/>
            <a:ext cx="9216841" cy="9361588"/>
          </a:xfrm>
          <a:custGeom>
            <a:avLst/>
            <a:gdLst/>
            <a:ahLst/>
            <a:cxnLst/>
            <a:rect r="r" b="b" t="t" l="l"/>
            <a:pathLst>
              <a:path h="9361588" w="9216841">
                <a:moveTo>
                  <a:pt x="0" y="0"/>
                </a:moveTo>
                <a:lnTo>
                  <a:pt x="9216842" y="0"/>
                </a:lnTo>
                <a:lnTo>
                  <a:pt x="9216842" y="9361588"/>
                </a:lnTo>
                <a:lnTo>
                  <a:pt x="0" y="9361588"/>
                </a:lnTo>
                <a:lnTo>
                  <a:pt x="0" y="0"/>
                </a:lnTo>
                <a:close/>
              </a:path>
            </a:pathLst>
          </a:custGeom>
          <a:blipFill>
            <a:blip r:embed="rId2"/>
            <a:stretch>
              <a:fillRect l="-8262" t="0" r="-1274" b="-39561"/>
            </a:stretch>
          </a:blipFill>
        </p:spPr>
      </p:sp>
      <p:sp>
        <p:nvSpPr>
          <p:cNvPr name="TextBox 4" id="4"/>
          <p:cNvSpPr txBox="true"/>
          <p:nvPr/>
        </p:nvSpPr>
        <p:spPr>
          <a:xfrm rot="0">
            <a:off x="1542264" y="541910"/>
            <a:ext cx="7234968" cy="878329"/>
          </a:xfrm>
          <a:prstGeom prst="rect">
            <a:avLst/>
          </a:prstGeom>
        </p:spPr>
        <p:txBody>
          <a:bodyPr anchor="t" rtlCol="false" tIns="0" lIns="0" bIns="0" rIns="0">
            <a:spAutoFit/>
          </a:bodyPr>
          <a:lstStyle/>
          <a:p>
            <a:pPr algn="ctr">
              <a:lnSpc>
                <a:spcPts val="7238"/>
              </a:lnSpc>
              <a:spcBef>
                <a:spcPct val="0"/>
              </a:spcBef>
            </a:pPr>
            <a:r>
              <a:rPr lang="en-US" sz="5170">
                <a:solidFill>
                  <a:srgbClr val="090909"/>
                </a:solidFill>
                <a:latin typeface="Open Sans Bold"/>
              </a:rPr>
              <a:t>ACTIVITY DIAGRAM</a:t>
            </a:r>
          </a:p>
        </p:txBody>
      </p:sp>
      <p:grpSp>
        <p:nvGrpSpPr>
          <p:cNvPr name="Group 5" id="5"/>
          <p:cNvGrpSpPr/>
          <p:nvPr/>
        </p:nvGrpSpPr>
        <p:grpSpPr>
          <a:xfrm rot="0">
            <a:off x="-862153" y="-351231"/>
            <a:ext cx="1890853" cy="2830822"/>
            <a:chOff x="0" y="0"/>
            <a:chExt cx="2521137" cy="3774430"/>
          </a:xfrm>
        </p:grpSpPr>
        <p:grpSp>
          <p:nvGrpSpPr>
            <p:cNvPr name="Group 6" id="6"/>
            <p:cNvGrpSpPr/>
            <p:nvPr/>
          </p:nvGrpSpPr>
          <p:grpSpPr>
            <a:xfrm rot="-2500032">
              <a:off x="169016" y="529373"/>
              <a:ext cx="2088490" cy="1303215"/>
              <a:chOff x="0" y="0"/>
              <a:chExt cx="3067137" cy="1913890"/>
            </a:xfrm>
          </p:grpSpPr>
          <p:sp>
            <p:nvSpPr>
              <p:cNvPr name="Freeform 7" id="7"/>
              <p:cNvSpPr/>
              <p:nvPr/>
            </p:nvSpPr>
            <p:spPr>
              <a:xfrm flipH="false" flipV="false" rot="0">
                <a:off x="0" y="0"/>
                <a:ext cx="3067137" cy="1913890"/>
              </a:xfrm>
              <a:custGeom>
                <a:avLst/>
                <a:gdLst/>
                <a:ahLst/>
                <a:cxnLst/>
                <a:rect r="r" b="b" t="t" l="l"/>
                <a:pathLst>
                  <a:path h="1913890" w="3067137">
                    <a:moveTo>
                      <a:pt x="0" y="0"/>
                    </a:moveTo>
                    <a:lnTo>
                      <a:pt x="3067137" y="0"/>
                    </a:lnTo>
                    <a:lnTo>
                      <a:pt x="3067137"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nvGrpSpPr>
            <p:cNvPr name="Group 8" id="8"/>
            <p:cNvGrpSpPr/>
            <p:nvPr/>
          </p:nvGrpSpPr>
          <p:grpSpPr>
            <a:xfrm rot="-8100000">
              <a:off x="837570" y="2155561"/>
              <a:ext cx="1432612" cy="1303215"/>
              <a:chOff x="0" y="0"/>
              <a:chExt cx="2103921" cy="1913890"/>
            </a:xfrm>
          </p:grpSpPr>
          <p:sp>
            <p:nvSpPr>
              <p:cNvPr name="Freeform 9" id="9"/>
              <p:cNvSpPr/>
              <p:nvPr/>
            </p:nvSpPr>
            <p:spPr>
              <a:xfrm flipH="false" flipV="false" rot="0">
                <a:off x="0" y="0"/>
                <a:ext cx="2103921" cy="1913890"/>
              </a:xfrm>
              <a:custGeom>
                <a:avLst/>
                <a:gdLst/>
                <a:ahLst/>
                <a:cxnLst/>
                <a:rect r="r" b="b" t="t" l="l"/>
                <a:pathLst>
                  <a:path h="1913890" w="2103921">
                    <a:moveTo>
                      <a:pt x="0" y="0"/>
                    </a:moveTo>
                    <a:lnTo>
                      <a:pt x="2103921" y="0"/>
                    </a:lnTo>
                    <a:lnTo>
                      <a:pt x="2103921"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grpSp>
        <p:nvGrpSpPr>
          <p:cNvPr name="Group 10" id="10"/>
          <p:cNvGrpSpPr/>
          <p:nvPr/>
        </p:nvGrpSpPr>
        <p:grpSpPr>
          <a:xfrm rot="-10800000">
            <a:off x="17065320" y="8171096"/>
            <a:ext cx="1890853" cy="2830822"/>
            <a:chOff x="0" y="0"/>
            <a:chExt cx="2521137" cy="3774430"/>
          </a:xfrm>
        </p:grpSpPr>
        <p:grpSp>
          <p:nvGrpSpPr>
            <p:cNvPr name="Group 11" id="11"/>
            <p:cNvGrpSpPr/>
            <p:nvPr/>
          </p:nvGrpSpPr>
          <p:grpSpPr>
            <a:xfrm rot="-2500032">
              <a:off x="169016" y="529373"/>
              <a:ext cx="2088490" cy="1303215"/>
              <a:chOff x="0" y="0"/>
              <a:chExt cx="3067137" cy="1913890"/>
            </a:xfrm>
          </p:grpSpPr>
          <p:sp>
            <p:nvSpPr>
              <p:cNvPr name="Freeform 12" id="12"/>
              <p:cNvSpPr/>
              <p:nvPr/>
            </p:nvSpPr>
            <p:spPr>
              <a:xfrm flipH="false" flipV="false" rot="0">
                <a:off x="0" y="0"/>
                <a:ext cx="3067137" cy="1913890"/>
              </a:xfrm>
              <a:custGeom>
                <a:avLst/>
                <a:gdLst/>
                <a:ahLst/>
                <a:cxnLst/>
                <a:rect r="r" b="b" t="t" l="l"/>
                <a:pathLst>
                  <a:path h="1913890" w="3067137">
                    <a:moveTo>
                      <a:pt x="0" y="0"/>
                    </a:moveTo>
                    <a:lnTo>
                      <a:pt x="3067137" y="0"/>
                    </a:lnTo>
                    <a:lnTo>
                      <a:pt x="3067137"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nvGrpSpPr>
            <p:cNvPr name="Group 13" id="13"/>
            <p:cNvGrpSpPr/>
            <p:nvPr/>
          </p:nvGrpSpPr>
          <p:grpSpPr>
            <a:xfrm rot="-8100000">
              <a:off x="837570" y="2155561"/>
              <a:ext cx="1432612" cy="1303215"/>
              <a:chOff x="0" y="0"/>
              <a:chExt cx="2103921" cy="1913890"/>
            </a:xfrm>
          </p:grpSpPr>
          <p:sp>
            <p:nvSpPr>
              <p:cNvPr name="Freeform 14" id="14"/>
              <p:cNvSpPr/>
              <p:nvPr/>
            </p:nvSpPr>
            <p:spPr>
              <a:xfrm flipH="false" flipV="false" rot="0">
                <a:off x="0" y="0"/>
                <a:ext cx="2103921" cy="1913890"/>
              </a:xfrm>
              <a:custGeom>
                <a:avLst/>
                <a:gdLst/>
                <a:ahLst/>
                <a:cxnLst/>
                <a:rect r="r" b="b" t="t" l="l"/>
                <a:pathLst>
                  <a:path h="1913890" w="2103921">
                    <a:moveTo>
                      <a:pt x="0" y="0"/>
                    </a:moveTo>
                    <a:lnTo>
                      <a:pt x="2103921" y="0"/>
                    </a:lnTo>
                    <a:lnTo>
                      <a:pt x="2103921"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sp>
        <p:nvSpPr>
          <p:cNvPr name="TextBox 15" id="15"/>
          <p:cNvSpPr txBox="true"/>
          <p:nvPr/>
        </p:nvSpPr>
        <p:spPr>
          <a:xfrm rot="0">
            <a:off x="16751856" y="9519833"/>
            <a:ext cx="50744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16</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8100000">
            <a:off x="-233975" y="1265440"/>
            <a:ext cx="1074459" cy="977412"/>
            <a:chOff x="0" y="0"/>
            <a:chExt cx="2103921" cy="1913890"/>
          </a:xfrm>
        </p:grpSpPr>
        <p:sp>
          <p:nvSpPr>
            <p:cNvPr name="Freeform 3" id="3"/>
            <p:cNvSpPr/>
            <p:nvPr/>
          </p:nvSpPr>
          <p:spPr>
            <a:xfrm flipH="false" flipV="false" rot="0">
              <a:off x="0" y="0"/>
              <a:ext cx="2103921" cy="1913890"/>
            </a:xfrm>
            <a:custGeom>
              <a:avLst/>
              <a:gdLst/>
              <a:ahLst/>
              <a:cxnLst/>
              <a:rect r="r" b="b" t="t" l="l"/>
              <a:pathLst>
                <a:path h="1913890" w="2103921">
                  <a:moveTo>
                    <a:pt x="0" y="0"/>
                  </a:moveTo>
                  <a:lnTo>
                    <a:pt x="2103921" y="0"/>
                  </a:lnTo>
                  <a:lnTo>
                    <a:pt x="2103921"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nvGrpSpPr>
          <p:cNvPr name="Group 4" id="4"/>
          <p:cNvGrpSpPr/>
          <p:nvPr/>
        </p:nvGrpSpPr>
        <p:grpSpPr>
          <a:xfrm rot="-2500032">
            <a:off x="-735390" y="45799"/>
            <a:ext cx="1566367" cy="977412"/>
            <a:chOff x="0" y="0"/>
            <a:chExt cx="3067137" cy="1913890"/>
          </a:xfrm>
        </p:grpSpPr>
        <p:sp>
          <p:nvSpPr>
            <p:cNvPr name="Freeform 5" id="5"/>
            <p:cNvSpPr/>
            <p:nvPr/>
          </p:nvSpPr>
          <p:spPr>
            <a:xfrm flipH="false" flipV="false" rot="0">
              <a:off x="0" y="0"/>
              <a:ext cx="3067137" cy="1913890"/>
            </a:xfrm>
            <a:custGeom>
              <a:avLst/>
              <a:gdLst/>
              <a:ahLst/>
              <a:cxnLst/>
              <a:rect r="r" b="b" t="t" l="l"/>
              <a:pathLst>
                <a:path h="1913890" w="3067137">
                  <a:moveTo>
                    <a:pt x="0" y="0"/>
                  </a:moveTo>
                  <a:lnTo>
                    <a:pt x="3067137" y="0"/>
                  </a:lnTo>
                  <a:lnTo>
                    <a:pt x="3067137"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nvGrpSpPr>
          <p:cNvPr name="Group 6" id="6"/>
          <p:cNvGrpSpPr/>
          <p:nvPr/>
        </p:nvGrpSpPr>
        <p:grpSpPr>
          <a:xfrm rot="-10800000">
            <a:off x="17065320" y="8171096"/>
            <a:ext cx="1890853" cy="2830822"/>
            <a:chOff x="0" y="0"/>
            <a:chExt cx="2521137" cy="3774430"/>
          </a:xfrm>
        </p:grpSpPr>
        <p:grpSp>
          <p:nvGrpSpPr>
            <p:cNvPr name="Group 7" id="7"/>
            <p:cNvGrpSpPr/>
            <p:nvPr/>
          </p:nvGrpSpPr>
          <p:grpSpPr>
            <a:xfrm rot="-2500032">
              <a:off x="169016" y="529373"/>
              <a:ext cx="2088490" cy="1303215"/>
              <a:chOff x="0" y="0"/>
              <a:chExt cx="3067137" cy="1913890"/>
            </a:xfrm>
          </p:grpSpPr>
          <p:sp>
            <p:nvSpPr>
              <p:cNvPr name="Freeform 8" id="8"/>
              <p:cNvSpPr/>
              <p:nvPr/>
            </p:nvSpPr>
            <p:spPr>
              <a:xfrm flipH="false" flipV="false" rot="0">
                <a:off x="0" y="0"/>
                <a:ext cx="3067137" cy="1913890"/>
              </a:xfrm>
              <a:custGeom>
                <a:avLst/>
                <a:gdLst/>
                <a:ahLst/>
                <a:cxnLst/>
                <a:rect r="r" b="b" t="t" l="l"/>
                <a:pathLst>
                  <a:path h="1913890" w="3067137">
                    <a:moveTo>
                      <a:pt x="0" y="0"/>
                    </a:moveTo>
                    <a:lnTo>
                      <a:pt x="3067137" y="0"/>
                    </a:lnTo>
                    <a:lnTo>
                      <a:pt x="3067137"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nvGrpSpPr>
            <p:cNvPr name="Group 9" id="9"/>
            <p:cNvGrpSpPr/>
            <p:nvPr/>
          </p:nvGrpSpPr>
          <p:grpSpPr>
            <a:xfrm rot="-8100000">
              <a:off x="837570" y="2155561"/>
              <a:ext cx="1432612" cy="1303215"/>
              <a:chOff x="0" y="0"/>
              <a:chExt cx="2103921" cy="1913890"/>
            </a:xfrm>
          </p:grpSpPr>
          <p:sp>
            <p:nvSpPr>
              <p:cNvPr name="Freeform 10" id="10"/>
              <p:cNvSpPr/>
              <p:nvPr/>
            </p:nvSpPr>
            <p:spPr>
              <a:xfrm flipH="false" flipV="false" rot="0">
                <a:off x="0" y="0"/>
                <a:ext cx="2103921" cy="1913890"/>
              </a:xfrm>
              <a:custGeom>
                <a:avLst/>
                <a:gdLst/>
                <a:ahLst/>
                <a:cxnLst/>
                <a:rect r="r" b="b" t="t" l="l"/>
                <a:pathLst>
                  <a:path h="1913890" w="2103921">
                    <a:moveTo>
                      <a:pt x="0" y="0"/>
                    </a:moveTo>
                    <a:lnTo>
                      <a:pt x="2103921" y="0"/>
                    </a:lnTo>
                    <a:lnTo>
                      <a:pt x="2103921"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sp>
        <p:nvSpPr>
          <p:cNvPr name="Freeform 11" id="11"/>
          <p:cNvSpPr/>
          <p:nvPr/>
        </p:nvSpPr>
        <p:spPr>
          <a:xfrm flipH="false" flipV="false" rot="0">
            <a:off x="4646184" y="1420240"/>
            <a:ext cx="8023394" cy="8506998"/>
          </a:xfrm>
          <a:custGeom>
            <a:avLst/>
            <a:gdLst/>
            <a:ahLst/>
            <a:cxnLst/>
            <a:rect r="r" b="b" t="t" l="l"/>
            <a:pathLst>
              <a:path h="8506998" w="8023394">
                <a:moveTo>
                  <a:pt x="0" y="0"/>
                </a:moveTo>
                <a:lnTo>
                  <a:pt x="8023395" y="0"/>
                </a:lnTo>
                <a:lnTo>
                  <a:pt x="8023395" y="8506998"/>
                </a:lnTo>
                <a:lnTo>
                  <a:pt x="0" y="8506998"/>
                </a:lnTo>
                <a:lnTo>
                  <a:pt x="0" y="0"/>
                </a:lnTo>
                <a:close/>
              </a:path>
            </a:pathLst>
          </a:custGeom>
          <a:blipFill>
            <a:blip r:embed="rId2"/>
            <a:stretch>
              <a:fillRect l="0" t="-1023" r="-10869" b="-46785"/>
            </a:stretch>
          </a:blipFill>
        </p:spPr>
      </p:sp>
      <p:sp>
        <p:nvSpPr>
          <p:cNvPr name="TextBox 12" id="12"/>
          <p:cNvSpPr txBox="true"/>
          <p:nvPr/>
        </p:nvSpPr>
        <p:spPr>
          <a:xfrm rot="0">
            <a:off x="1028700" y="407532"/>
            <a:ext cx="7234968" cy="878329"/>
          </a:xfrm>
          <a:prstGeom prst="rect">
            <a:avLst/>
          </a:prstGeom>
        </p:spPr>
        <p:txBody>
          <a:bodyPr anchor="t" rtlCol="false" tIns="0" lIns="0" bIns="0" rIns="0">
            <a:spAutoFit/>
          </a:bodyPr>
          <a:lstStyle/>
          <a:p>
            <a:pPr algn="ctr">
              <a:lnSpc>
                <a:spcPts val="7238"/>
              </a:lnSpc>
              <a:spcBef>
                <a:spcPct val="0"/>
              </a:spcBef>
            </a:pPr>
            <a:r>
              <a:rPr lang="en-US" sz="5170">
                <a:solidFill>
                  <a:srgbClr val="090909"/>
                </a:solidFill>
                <a:latin typeface="Open Sans Bold"/>
              </a:rPr>
              <a:t>USECASE DIAGRAM</a:t>
            </a:r>
          </a:p>
        </p:txBody>
      </p:sp>
      <p:sp>
        <p:nvSpPr>
          <p:cNvPr name="TextBox 13" id="13"/>
          <p:cNvSpPr txBox="true"/>
          <p:nvPr/>
        </p:nvSpPr>
        <p:spPr>
          <a:xfrm rot="0">
            <a:off x="16843924" y="9262975"/>
            <a:ext cx="44279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17</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1586674" y="1706262"/>
            <a:ext cx="15114651" cy="7552038"/>
          </a:xfrm>
          <a:custGeom>
            <a:avLst/>
            <a:gdLst/>
            <a:ahLst/>
            <a:cxnLst/>
            <a:rect r="r" b="b" t="t" l="l"/>
            <a:pathLst>
              <a:path h="7552038" w="15114651">
                <a:moveTo>
                  <a:pt x="0" y="0"/>
                </a:moveTo>
                <a:lnTo>
                  <a:pt x="15114652" y="0"/>
                </a:lnTo>
                <a:lnTo>
                  <a:pt x="15114652" y="7552038"/>
                </a:lnTo>
                <a:lnTo>
                  <a:pt x="0" y="7552038"/>
                </a:lnTo>
                <a:lnTo>
                  <a:pt x="0" y="0"/>
                </a:lnTo>
                <a:close/>
              </a:path>
            </a:pathLst>
          </a:custGeom>
          <a:blipFill>
            <a:blip r:embed="rId2"/>
            <a:stretch>
              <a:fillRect l="0" t="-14579" r="0" b="-13657"/>
            </a:stretch>
          </a:blipFill>
        </p:spPr>
      </p:sp>
      <p:sp>
        <p:nvSpPr>
          <p:cNvPr name="TextBox 3" id="3"/>
          <p:cNvSpPr txBox="true"/>
          <p:nvPr/>
        </p:nvSpPr>
        <p:spPr>
          <a:xfrm rot="0">
            <a:off x="2200174" y="407532"/>
            <a:ext cx="7234968" cy="878329"/>
          </a:xfrm>
          <a:prstGeom prst="rect">
            <a:avLst/>
          </a:prstGeom>
        </p:spPr>
        <p:txBody>
          <a:bodyPr anchor="t" rtlCol="false" tIns="0" lIns="0" bIns="0" rIns="0">
            <a:spAutoFit/>
          </a:bodyPr>
          <a:lstStyle/>
          <a:p>
            <a:pPr algn="ctr">
              <a:lnSpc>
                <a:spcPts val="7238"/>
              </a:lnSpc>
              <a:spcBef>
                <a:spcPct val="0"/>
              </a:spcBef>
            </a:pPr>
            <a:r>
              <a:rPr lang="en-US" sz="5170">
                <a:solidFill>
                  <a:srgbClr val="090909"/>
                </a:solidFill>
                <a:latin typeface="Open Sans Bold"/>
              </a:rPr>
              <a:t>SCHEMA DIAGRAM</a:t>
            </a:r>
          </a:p>
        </p:txBody>
      </p:sp>
      <p:grpSp>
        <p:nvGrpSpPr>
          <p:cNvPr name="Group 4" id="4"/>
          <p:cNvGrpSpPr/>
          <p:nvPr/>
        </p:nvGrpSpPr>
        <p:grpSpPr>
          <a:xfrm rot="0">
            <a:off x="-862153" y="-351231"/>
            <a:ext cx="1890853" cy="2830822"/>
            <a:chOff x="0" y="0"/>
            <a:chExt cx="2521137" cy="3774430"/>
          </a:xfrm>
        </p:grpSpPr>
        <p:grpSp>
          <p:nvGrpSpPr>
            <p:cNvPr name="Group 5" id="5"/>
            <p:cNvGrpSpPr/>
            <p:nvPr/>
          </p:nvGrpSpPr>
          <p:grpSpPr>
            <a:xfrm rot="-2500032">
              <a:off x="169016" y="529373"/>
              <a:ext cx="2088490" cy="1303215"/>
              <a:chOff x="0" y="0"/>
              <a:chExt cx="3067137" cy="1913890"/>
            </a:xfrm>
          </p:grpSpPr>
          <p:sp>
            <p:nvSpPr>
              <p:cNvPr name="Freeform 6" id="6"/>
              <p:cNvSpPr/>
              <p:nvPr/>
            </p:nvSpPr>
            <p:spPr>
              <a:xfrm flipH="false" flipV="false" rot="0">
                <a:off x="0" y="0"/>
                <a:ext cx="3067137" cy="1913890"/>
              </a:xfrm>
              <a:custGeom>
                <a:avLst/>
                <a:gdLst/>
                <a:ahLst/>
                <a:cxnLst/>
                <a:rect r="r" b="b" t="t" l="l"/>
                <a:pathLst>
                  <a:path h="1913890" w="3067137">
                    <a:moveTo>
                      <a:pt x="0" y="0"/>
                    </a:moveTo>
                    <a:lnTo>
                      <a:pt x="3067137" y="0"/>
                    </a:lnTo>
                    <a:lnTo>
                      <a:pt x="3067137"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nvGrpSpPr>
            <p:cNvPr name="Group 7" id="7"/>
            <p:cNvGrpSpPr/>
            <p:nvPr/>
          </p:nvGrpSpPr>
          <p:grpSpPr>
            <a:xfrm rot="-8100000">
              <a:off x="837570" y="2155561"/>
              <a:ext cx="1432612" cy="1303215"/>
              <a:chOff x="0" y="0"/>
              <a:chExt cx="2103921" cy="1913890"/>
            </a:xfrm>
          </p:grpSpPr>
          <p:sp>
            <p:nvSpPr>
              <p:cNvPr name="Freeform 8" id="8"/>
              <p:cNvSpPr/>
              <p:nvPr/>
            </p:nvSpPr>
            <p:spPr>
              <a:xfrm flipH="false" flipV="false" rot="0">
                <a:off x="0" y="0"/>
                <a:ext cx="2103921" cy="1913890"/>
              </a:xfrm>
              <a:custGeom>
                <a:avLst/>
                <a:gdLst/>
                <a:ahLst/>
                <a:cxnLst/>
                <a:rect r="r" b="b" t="t" l="l"/>
                <a:pathLst>
                  <a:path h="1913890" w="2103921">
                    <a:moveTo>
                      <a:pt x="0" y="0"/>
                    </a:moveTo>
                    <a:lnTo>
                      <a:pt x="2103921" y="0"/>
                    </a:lnTo>
                    <a:lnTo>
                      <a:pt x="2103921"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grpSp>
        <p:nvGrpSpPr>
          <p:cNvPr name="Group 9" id="9"/>
          <p:cNvGrpSpPr/>
          <p:nvPr/>
        </p:nvGrpSpPr>
        <p:grpSpPr>
          <a:xfrm rot="-10800000">
            <a:off x="17065320" y="8171096"/>
            <a:ext cx="1890853" cy="2830822"/>
            <a:chOff x="0" y="0"/>
            <a:chExt cx="2521137" cy="3774430"/>
          </a:xfrm>
        </p:grpSpPr>
        <p:grpSp>
          <p:nvGrpSpPr>
            <p:cNvPr name="Group 10" id="10"/>
            <p:cNvGrpSpPr/>
            <p:nvPr/>
          </p:nvGrpSpPr>
          <p:grpSpPr>
            <a:xfrm rot="-2500032">
              <a:off x="169016" y="529373"/>
              <a:ext cx="2088490" cy="1303215"/>
              <a:chOff x="0" y="0"/>
              <a:chExt cx="3067137" cy="1913890"/>
            </a:xfrm>
          </p:grpSpPr>
          <p:sp>
            <p:nvSpPr>
              <p:cNvPr name="Freeform 11" id="11"/>
              <p:cNvSpPr/>
              <p:nvPr/>
            </p:nvSpPr>
            <p:spPr>
              <a:xfrm flipH="false" flipV="false" rot="0">
                <a:off x="0" y="0"/>
                <a:ext cx="3067137" cy="1913890"/>
              </a:xfrm>
              <a:custGeom>
                <a:avLst/>
                <a:gdLst/>
                <a:ahLst/>
                <a:cxnLst/>
                <a:rect r="r" b="b" t="t" l="l"/>
                <a:pathLst>
                  <a:path h="1913890" w="3067137">
                    <a:moveTo>
                      <a:pt x="0" y="0"/>
                    </a:moveTo>
                    <a:lnTo>
                      <a:pt x="3067137" y="0"/>
                    </a:lnTo>
                    <a:lnTo>
                      <a:pt x="3067137"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nvGrpSpPr>
            <p:cNvPr name="Group 12" id="12"/>
            <p:cNvGrpSpPr/>
            <p:nvPr/>
          </p:nvGrpSpPr>
          <p:grpSpPr>
            <a:xfrm rot="-8100000">
              <a:off x="837570" y="2155561"/>
              <a:ext cx="1432612" cy="1303215"/>
              <a:chOff x="0" y="0"/>
              <a:chExt cx="2103921" cy="1913890"/>
            </a:xfrm>
          </p:grpSpPr>
          <p:sp>
            <p:nvSpPr>
              <p:cNvPr name="Freeform 13" id="13"/>
              <p:cNvSpPr/>
              <p:nvPr/>
            </p:nvSpPr>
            <p:spPr>
              <a:xfrm flipH="false" flipV="false" rot="0">
                <a:off x="0" y="0"/>
                <a:ext cx="2103921" cy="1913890"/>
              </a:xfrm>
              <a:custGeom>
                <a:avLst/>
                <a:gdLst/>
                <a:ahLst/>
                <a:cxnLst/>
                <a:rect r="r" b="b" t="t" l="l"/>
                <a:pathLst>
                  <a:path h="1913890" w="2103921">
                    <a:moveTo>
                      <a:pt x="0" y="0"/>
                    </a:moveTo>
                    <a:lnTo>
                      <a:pt x="2103921" y="0"/>
                    </a:lnTo>
                    <a:lnTo>
                      <a:pt x="2103921"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sp>
        <p:nvSpPr>
          <p:cNvPr name="TextBox 14" id="14"/>
          <p:cNvSpPr txBox="true"/>
          <p:nvPr/>
        </p:nvSpPr>
        <p:spPr>
          <a:xfrm rot="0">
            <a:off x="17065320" y="9262975"/>
            <a:ext cx="490657" cy="580390"/>
          </a:xfrm>
          <a:prstGeom prst="rect">
            <a:avLst/>
          </a:prstGeom>
        </p:spPr>
        <p:txBody>
          <a:bodyPr anchor="t" rtlCol="false" tIns="0" lIns="0" bIns="0" rIns="0">
            <a:spAutoFit/>
          </a:bodyPr>
          <a:lstStyle/>
          <a:p>
            <a:pPr algn="ctr">
              <a:lnSpc>
                <a:spcPts val="4759"/>
              </a:lnSpc>
            </a:pPr>
            <a:r>
              <a:rPr lang="en-US" sz="3399">
                <a:solidFill>
                  <a:srgbClr val="090909"/>
                </a:solidFill>
                <a:latin typeface="Canva Sans"/>
              </a:rPr>
              <a:t>18</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1288" y="51288"/>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4" id="4"/>
          <p:cNvSpPr txBox="true"/>
          <p:nvPr/>
        </p:nvSpPr>
        <p:spPr>
          <a:xfrm rot="0">
            <a:off x="1726563" y="1173161"/>
            <a:ext cx="5608462" cy="1019176"/>
          </a:xfrm>
          <a:prstGeom prst="rect">
            <a:avLst/>
          </a:prstGeom>
        </p:spPr>
        <p:txBody>
          <a:bodyPr anchor="t" rtlCol="false" tIns="0" lIns="0" bIns="0" rIns="0">
            <a:spAutoFit/>
          </a:bodyPr>
          <a:lstStyle/>
          <a:p>
            <a:pPr>
              <a:lnSpc>
                <a:spcPts val="8399"/>
              </a:lnSpc>
              <a:spcBef>
                <a:spcPct val="0"/>
              </a:spcBef>
            </a:pPr>
            <a:r>
              <a:rPr lang="en-US" sz="5999">
                <a:solidFill>
                  <a:srgbClr val="FFFFFF"/>
                </a:solidFill>
                <a:latin typeface="Raleway Bold"/>
              </a:rPr>
              <a:t>MODULES</a:t>
            </a:r>
          </a:p>
        </p:txBody>
      </p:sp>
      <p:grpSp>
        <p:nvGrpSpPr>
          <p:cNvPr name="Group 5" id="5"/>
          <p:cNvGrpSpPr/>
          <p:nvPr/>
        </p:nvGrpSpPr>
        <p:grpSpPr>
          <a:xfrm rot="0">
            <a:off x="1704256" y="2816973"/>
            <a:ext cx="4528955" cy="6297418"/>
            <a:chOff x="0" y="0"/>
            <a:chExt cx="6038607" cy="8396557"/>
          </a:xfrm>
        </p:grpSpPr>
        <p:grpSp>
          <p:nvGrpSpPr>
            <p:cNvPr name="Group 6" id="6"/>
            <p:cNvGrpSpPr/>
            <p:nvPr/>
          </p:nvGrpSpPr>
          <p:grpSpPr>
            <a:xfrm rot="0">
              <a:off x="0" y="0"/>
              <a:ext cx="6038607" cy="8396557"/>
              <a:chOff x="0" y="0"/>
              <a:chExt cx="1192811" cy="1658579"/>
            </a:xfrm>
          </p:grpSpPr>
          <p:sp>
            <p:nvSpPr>
              <p:cNvPr name="Freeform 7" id="7"/>
              <p:cNvSpPr/>
              <p:nvPr/>
            </p:nvSpPr>
            <p:spPr>
              <a:xfrm flipH="false" flipV="false" rot="0">
                <a:off x="0" y="0"/>
                <a:ext cx="1192811" cy="1658579"/>
              </a:xfrm>
              <a:custGeom>
                <a:avLst/>
                <a:gdLst/>
                <a:ahLst/>
                <a:cxnLst/>
                <a:rect r="r" b="b" t="t" l="l"/>
                <a:pathLst>
                  <a:path h="1658579" w="1192811">
                    <a:moveTo>
                      <a:pt x="87181" y="0"/>
                    </a:moveTo>
                    <a:lnTo>
                      <a:pt x="1105630" y="0"/>
                    </a:lnTo>
                    <a:cubicBezTo>
                      <a:pt x="1153779" y="0"/>
                      <a:pt x="1192811" y="39032"/>
                      <a:pt x="1192811" y="87181"/>
                    </a:cubicBezTo>
                    <a:lnTo>
                      <a:pt x="1192811" y="1571398"/>
                    </a:lnTo>
                    <a:cubicBezTo>
                      <a:pt x="1192811" y="1619547"/>
                      <a:pt x="1153779" y="1658579"/>
                      <a:pt x="1105630" y="1658579"/>
                    </a:cubicBezTo>
                    <a:lnTo>
                      <a:pt x="87181" y="1658579"/>
                    </a:lnTo>
                    <a:cubicBezTo>
                      <a:pt x="39032" y="1658579"/>
                      <a:pt x="0" y="1619547"/>
                      <a:pt x="0" y="1571398"/>
                    </a:cubicBezTo>
                    <a:lnTo>
                      <a:pt x="0" y="87181"/>
                    </a:lnTo>
                    <a:cubicBezTo>
                      <a:pt x="0" y="39032"/>
                      <a:pt x="39032" y="0"/>
                      <a:pt x="87181" y="0"/>
                    </a:cubicBezTo>
                    <a:close/>
                  </a:path>
                </a:pathLst>
              </a:custGeom>
              <a:solidFill>
                <a:srgbClr val="A28080"/>
              </a:solidFill>
            </p:spPr>
          </p:sp>
          <p:sp>
            <p:nvSpPr>
              <p:cNvPr name="TextBox 8" id="8"/>
              <p:cNvSpPr txBox="true"/>
              <p:nvPr/>
            </p:nvSpPr>
            <p:spPr>
              <a:xfrm>
                <a:off x="0" y="-38100"/>
                <a:ext cx="1192811" cy="1696679"/>
              </a:xfrm>
              <a:prstGeom prst="rect">
                <a:avLst/>
              </a:prstGeom>
            </p:spPr>
            <p:txBody>
              <a:bodyPr anchor="ctr" rtlCol="false" tIns="50800" lIns="50800" bIns="50800" rIns="50800"/>
              <a:lstStyle/>
              <a:p>
                <a:pPr marL="474976" indent="-237488" lvl="1">
                  <a:lnSpc>
                    <a:spcPts val="3079"/>
                  </a:lnSpc>
                  <a:buFont typeface="Arial"/>
                  <a:buChar char="•"/>
                </a:pPr>
                <a:r>
                  <a:rPr lang="en-US" sz="2199">
                    <a:solidFill>
                      <a:srgbClr val="FFFCF6"/>
                    </a:solidFill>
                    <a:latin typeface="Open Sans"/>
                  </a:rPr>
                  <a:t>Sign in using google</a:t>
                </a:r>
              </a:p>
              <a:p>
                <a:pPr marL="474976" indent="-237488" lvl="1">
                  <a:lnSpc>
                    <a:spcPts val="3079"/>
                  </a:lnSpc>
                  <a:buFont typeface="Arial"/>
                  <a:buChar char="•"/>
                </a:pPr>
                <a:r>
                  <a:rPr lang="en-US" sz="2199">
                    <a:solidFill>
                      <a:srgbClr val="FFFCF6"/>
                    </a:solidFill>
                    <a:latin typeface="Open Sans"/>
                  </a:rPr>
                  <a:t>Basic details</a:t>
                </a:r>
              </a:p>
              <a:p>
                <a:pPr marL="474976" indent="-237488" lvl="1">
                  <a:lnSpc>
                    <a:spcPts val="3079"/>
                  </a:lnSpc>
                  <a:buFont typeface="Arial"/>
                  <a:buChar char="•"/>
                </a:pPr>
                <a:r>
                  <a:rPr lang="en-US" sz="2199">
                    <a:solidFill>
                      <a:srgbClr val="FFFCF6"/>
                    </a:solidFill>
                    <a:latin typeface="Open Sans"/>
                  </a:rPr>
                  <a:t>Caregivers details and contact number</a:t>
                </a:r>
              </a:p>
              <a:p>
                <a:pPr marL="474976" indent="-237488" lvl="1">
                  <a:lnSpc>
                    <a:spcPts val="3079"/>
                  </a:lnSpc>
                  <a:buFont typeface="Arial"/>
                  <a:buChar char="•"/>
                </a:pPr>
                <a:r>
                  <a:rPr lang="en-US" sz="2199">
                    <a:solidFill>
                      <a:srgbClr val="FFFCF6"/>
                    </a:solidFill>
                    <a:latin typeface="Open Sans"/>
                  </a:rPr>
                  <a:t>Medication details</a:t>
                </a:r>
              </a:p>
              <a:p>
                <a:pPr algn="ctr">
                  <a:lnSpc>
                    <a:spcPts val="2239"/>
                  </a:lnSpc>
                </a:pPr>
              </a:p>
            </p:txBody>
          </p:sp>
        </p:grpSp>
        <p:sp>
          <p:nvSpPr>
            <p:cNvPr name="TextBox 9" id="9"/>
            <p:cNvSpPr txBox="true"/>
            <p:nvPr/>
          </p:nvSpPr>
          <p:spPr>
            <a:xfrm rot="0">
              <a:off x="2379144" y="498339"/>
              <a:ext cx="1280319" cy="751628"/>
            </a:xfrm>
            <a:prstGeom prst="rect">
              <a:avLst/>
            </a:prstGeom>
          </p:spPr>
          <p:txBody>
            <a:bodyPr anchor="t" rtlCol="false" tIns="0" lIns="0" bIns="0" rIns="0">
              <a:spAutoFit/>
            </a:bodyPr>
            <a:lstStyle/>
            <a:p>
              <a:pPr algn="ctr">
                <a:lnSpc>
                  <a:spcPts val="4759"/>
                </a:lnSpc>
              </a:pPr>
              <a:r>
                <a:rPr lang="en-US" sz="3399">
                  <a:solidFill>
                    <a:srgbClr val="FFFCF6"/>
                  </a:solidFill>
                  <a:latin typeface="Canva Sans"/>
                </a:rPr>
                <a:t>User</a:t>
              </a:r>
            </a:p>
          </p:txBody>
        </p:sp>
      </p:grpSp>
      <p:grpSp>
        <p:nvGrpSpPr>
          <p:cNvPr name="Group 10" id="10"/>
          <p:cNvGrpSpPr/>
          <p:nvPr/>
        </p:nvGrpSpPr>
        <p:grpSpPr>
          <a:xfrm rot="0">
            <a:off x="7335025" y="2816973"/>
            <a:ext cx="4528955" cy="6297418"/>
            <a:chOff x="0" y="0"/>
            <a:chExt cx="6038607" cy="8396557"/>
          </a:xfrm>
        </p:grpSpPr>
        <p:sp>
          <p:nvSpPr>
            <p:cNvPr name="TextBox 11" id="11"/>
            <p:cNvSpPr txBox="true"/>
            <p:nvPr/>
          </p:nvSpPr>
          <p:spPr>
            <a:xfrm rot="0">
              <a:off x="2405617" y="2916404"/>
              <a:ext cx="12700" cy="342688"/>
            </a:xfrm>
            <a:prstGeom prst="rect">
              <a:avLst/>
            </a:prstGeom>
          </p:spPr>
          <p:txBody>
            <a:bodyPr anchor="t" rtlCol="false" tIns="0" lIns="0" bIns="0" rIns="0">
              <a:spAutoFit/>
            </a:bodyPr>
            <a:lstStyle/>
            <a:p>
              <a:pPr algn="ctr">
                <a:lnSpc>
                  <a:spcPts val="2239"/>
                </a:lnSpc>
                <a:spcBef>
                  <a:spcPct val="0"/>
                </a:spcBef>
              </a:pPr>
            </a:p>
          </p:txBody>
        </p:sp>
        <p:grpSp>
          <p:nvGrpSpPr>
            <p:cNvPr name="Group 12" id="12"/>
            <p:cNvGrpSpPr/>
            <p:nvPr/>
          </p:nvGrpSpPr>
          <p:grpSpPr>
            <a:xfrm rot="0">
              <a:off x="0" y="0"/>
              <a:ext cx="6038607" cy="8396557"/>
              <a:chOff x="0" y="0"/>
              <a:chExt cx="1192811" cy="1658579"/>
            </a:xfrm>
          </p:grpSpPr>
          <p:sp>
            <p:nvSpPr>
              <p:cNvPr name="Freeform 13" id="13"/>
              <p:cNvSpPr/>
              <p:nvPr/>
            </p:nvSpPr>
            <p:spPr>
              <a:xfrm flipH="false" flipV="false" rot="0">
                <a:off x="0" y="0"/>
                <a:ext cx="1192811" cy="1658579"/>
              </a:xfrm>
              <a:custGeom>
                <a:avLst/>
                <a:gdLst/>
                <a:ahLst/>
                <a:cxnLst/>
                <a:rect r="r" b="b" t="t" l="l"/>
                <a:pathLst>
                  <a:path h="1658579" w="1192811">
                    <a:moveTo>
                      <a:pt x="87181" y="0"/>
                    </a:moveTo>
                    <a:lnTo>
                      <a:pt x="1105630" y="0"/>
                    </a:lnTo>
                    <a:cubicBezTo>
                      <a:pt x="1153779" y="0"/>
                      <a:pt x="1192811" y="39032"/>
                      <a:pt x="1192811" y="87181"/>
                    </a:cubicBezTo>
                    <a:lnTo>
                      <a:pt x="1192811" y="1571398"/>
                    </a:lnTo>
                    <a:cubicBezTo>
                      <a:pt x="1192811" y="1619547"/>
                      <a:pt x="1153779" y="1658579"/>
                      <a:pt x="1105630" y="1658579"/>
                    </a:cubicBezTo>
                    <a:lnTo>
                      <a:pt x="87181" y="1658579"/>
                    </a:lnTo>
                    <a:cubicBezTo>
                      <a:pt x="39032" y="1658579"/>
                      <a:pt x="0" y="1619547"/>
                      <a:pt x="0" y="1571398"/>
                    </a:cubicBezTo>
                    <a:lnTo>
                      <a:pt x="0" y="87181"/>
                    </a:lnTo>
                    <a:cubicBezTo>
                      <a:pt x="0" y="39032"/>
                      <a:pt x="39032" y="0"/>
                      <a:pt x="87181" y="0"/>
                    </a:cubicBezTo>
                    <a:close/>
                  </a:path>
                </a:pathLst>
              </a:custGeom>
              <a:solidFill>
                <a:srgbClr val="A28080"/>
              </a:solidFill>
            </p:spPr>
          </p:sp>
          <p:sp>
            <p:nvSpPr>
              <p:cNvPr name="TextBox 14" id="14"/>
              <p:cNvSpPr txBox="true"/>
              <p:nvPr/>
            </p:nvSpPr>
            <p:spPr>
              <a:xfrm>
                <a:off x="0" y="-38100"/>
                <a:ext cx="1192811" cy="1696679"/>
              </a:xfrm>
              <a:prstGeom prst="rect">
                <a:avLst/>
              </a:prstGeom>
            </p:spPr>
            <p:txBody>
              <a:bodyPr anchor="ctr" rtlCol="false" tIns="50800" lIns="50800" bIns="50800" rIns="50800"/>
              <a:lstStyle/>
              <a:p>
                <a:pPr marL="474976" indent="-237488" lvl="1">
                  <a:lnSpc>
                    <a:spcPts val="3079"/>
                  </a:lnSpc>
                  <a:buFont typeface="Arial"/>
                  <a:buChar char="•"/>
                </a:pPr>
                <a:r>
                  <a:rPr lang="en-US" sz="2199">
                    <a:solidFill>
                      <a:srgbClr val="FFFCF6"/>
                    </a:solidFill>
                    <a:latin typeface="Open Sans"/>
                  </a:rPr>
                  <a:t>Vitals collection</a:t>
                </a:r>
              </a:p>
              <a:p>
                <a:pPr marL="474976" indent="-237488" lvl="1">
                  <a:lnSpc>
                    <a:spcPts val="3079"/>
                  </a:lnSpc>
                  <a:buFont typeface="Arial"/>
                  <a:buChar char="•"/>
                </a:pPr>
                <a:r>
                  <a:rPr lang="en-US" sz="2199">
                    <a:solidFill>
                      <a:srgbClr val="FFFCF6"/>
                    </a:solidFill>
                    <a:latin typeface="Open Sans"/>
                  </a:rPr>
                  <a:t>Monitoring</a:t>
                </a:r>
              </a:p>
              <a:p>
                <a:pPr marL="474976" indent="-237488" lvl="1">
                  <a:lnSpc>
                    <a:spcPts val="3079"/>
                  </a:lnSpc>
                  <a:buFont typeface="Arial"/>
                  <a:buChar char="•"/>
                </a:pPr>
                <a:r>
                  <a:rPr lang="en-US" sz="2199">
                    <a:solidFill>
                      <a:srgbClr val="FFFCF6"/>
                    </a:solidFill>
                    <a:latin typeface="Open Sans"/>
                  </a:rPr>
                  <a:t>Save data</a:t>
                </a:r>
              </a:p>
              <a:p>
                <a:pPr marL="474976" indent="-237488" lvl="1">
                  <a:lnSpc>
                    <a:spcPts val="3079"/>
                  </a:lnSpc>
                  <a:buFont typeface="Arial"/>
                  <a:buChar char="•"/>
                </a:pPr>
                <a:r>
                  <a:rPr lang="en-US" sz="2199">
                    <a:solidFill>
                      <a:srgbClr val="FFFCF6"/>
                    </a:solidFill>
                    <a:latin typeface="Open Sans"/>
                  </a:rPr>
                  <a:t>Values to verify(max and min limits)</a:t>
                </a:r>
              </a:p>
              <a:p>
                <a:pPr algn="ctr">
                  <a:lnSpc>
                    <a:spcPts val="2239"/>
                  </a:lnSpc>
                </a:pPr>
              </a:p>
            </p:txBody>
          </p:sp>
        </p:grpSp>
        <p:sp>
          <p:nvSpPr>
            <p:cNvPr name="TextBox 15" id="15"/>
            <p:cNvSpPr txBox="true"/>
            <p:nvPr/>
          </p:nvSpPr>
          <p:spPr>
            <a:xfrm rot="0">
              <a:off x="2362078" y="498339"/>
              <a:ext cx="1314450" cy="751628"/>
            </a:xfrm>
            <a:prstGeom prst="rect">
              <a:avLst/>
            </a:prstGeom>
          </p:spPr>
          <p:txBody>
            <a:bodyPr anchor="t" rtlCol="false" tIns="0" lIns="0" bIns="0" rIns="0">
              <a:spAutoFit/>
            </a:bodyPr>
            <a:lstStyle/>
            <a:p>
              <a:pPr algn="ctr">
                <a:lnSpc>
                  <a:spcPts val="4759"/>
                </a:lnSpc>
              </a:pPr>
              <a:r>
                <a:rPr lang="en-US" sz="3399">
                  <a:solidFill>
                    <a:srgbClr val="FFFCF6"/>
                  </a:solidFill>
                  <a:latin typeface="Canva Sans"/>
                </a:rPr>
                <a:t>Data</a:t>
              </a:r>
            </a:p>
          </p:txBody>
        </p:sp>
      </p:grpSp>
      <p:grpSp>
        <p:nvGrpSpPr>
          <p:cNvPr name="Group 16" id="16"/>
          <p:cNvGrpSpPr/>
          <p:nvPr/>
        </p:nvGrpSpPr>
        <p:grpSpPr>
          <a:xfrm rot="0">
            <a:off x="12968880" y="2816973"/>
            <a:ext cx="4528955" cy="6297418"/>
            <a:chOff x="0" y="0"/>
            <a:chExt cx="6038607" cy="8396557"/>
          </a:xfrm>
        </p:grpSpPr>
        <p:grpSp>
          <p:nvGrpSpPr>
            <p:cNvPr name="Group 17" id="17"/>
            <p:cNvGrpSpPr/>
            <p:nvPr/>
          </p:nvGrpSpPr>
          <p:grpSpPr>
            <a:xfrm rot="0">
              <a:off x="0" y="0"/>
              <a:ext cx="6038607" cy="8396557"/>
              <a:chOff x="0" y="0"/>
              <a:chExt cx="1192811" cy="1658579"/>
            </a:xfrm>
          </p:grpSpPr>
          <p:sp>
            <p:nvSpPr>
              <p:cNvPr name="Freeform 18" id="18"/>
              <p:cNvSpPr/>
              <p:nvPr/>
            </p:nvSpPr>
            <p:spPr>
              <a:xfrm flipH="false" flipV="false" rot="0">
                <a:off x="0" y="0"/>
                <a:ext cx="1192811" cy="1658579"/>
              </a:xfrm>
              <a:custGeom>
                <a:avLst/>
                <a:gdLst/>
                <a:ahLst/>
                <a:cxnLst/>
                <a:rect r="r" b="b" t="t" l="l"/>
                <a:pathLst>
                  <a:path h="1658579" w="1192811">
                    <a:moveTo>
                      <a:pt x="87181" y="0"/>
                    </a:moveTo>
                    <a:lnTo>
                      <a:pt x="1105630" y="0"/>
                    </a:lnTo>
                    <a:cubicBezTo>
                      <a:pt x="1153779" y="0"/>
                      <a:pt x="1192811" y="39032"/>
                      <a:pt x="1192811" y="87181"/>
                    </a:cubicBezTo>
                    <a:lnTo>
                      <a:pt x="1192811" y="1571398"/>
                    </a:lnTo>
                    <a:cubicBezTo>
                      <a:pt x="1192811" y="1619547"/>
                      <a:pt x="1153779" y="1658579"/>
                      <a:pt x="1105630" y="1658579"/>
                    </a:cubicBezTo>
                    <a:lnTo>
                      <a:pt x="87181" y="1658579"/>
                    </a:lnTo>
                    <a:cubicBezTo>
                      <a:pt x="39032" y="1658579"/>
                      <a:pt x="0" y="1619547"/>
                      <a:pt x="0" y="1571398"/>
                    </a:cubicBezTo>
                    <a:lnTo>
                      <a:pt x="0" y="87181"/>
                    </a:lnTo>
                    <a:cubicBezTo>
                      <a:pt x="0" y="39032"/>
                      <a:pt x="39032" y="0"/>
                      <a:pt x="87181" y="0"/>
                    </a:cubicBezTo>
                    <a:close/>
                  </a:path>
                </a:pathLst>
              </a:custGeom>
              <a:solidFill>
                <a:srgbClr val="A28080"/>
              </a:solidFill>
            </p:spPr>
          </p:sp>
          <p:sp>
            <p:nvSpPr>
              <p:cNvPr name="TextBox 19" id="19"/>
              <p:cNvSpPr txBox="true"/>
              <p:nvPr/>
            </p:nvSpPr>
            <p:spPr>
              <a:xfrm>
                <a:off x="0" y="-38100"/>
                <a:ext cx="1192811" cy="1696679"/>
              </a:xfrm>
              <a:prstGeom prst="rect">
                <a:avLst/>
              </a:prstGeom>
            </p:spPr>
            <p:txBody>
              <a:bodyPr anchor="ctr" rtlCol="false" tIns="50800" lIns="50800" bIns="50800" rIns="50800"/>
              <a:lstStyle/>
              <a:p>
                <a:pPr marL="474976" indent="-237488" lvl="1">
                  <a:lnSpc>
                    <a:spcPts val="3079"/>
                  </a:lnSpc>
                  <a:buFont typeface="Arial"/>
                  <a:buChar char="•"/>
                </a:pPr>
                <a:r>
                  <a:rPr lang="en-US" sz="2199">
                    <a:solidFill>
                      <a:srgbClr val="FFFCF6"/>
                    </a:solidFill>
                    <a:latin typeface="Open Sans"/>
                  </a:rPr>
                  <a:t>Medication alerts with medicine name and dose along with voice prompt</a:t>
                </a:r>
              </a:p>
              <a:p>
                <a:pPr marL="474976" indent="-237488" lvl="1">
                  <a:lnSpc>
                    <a:spcPts val="3079"/>
                  </a:lnSpc>
                  <a:buFont typeface="Arial"/>
                  <a:buChar char="•"/>
                </a:pPr>
                <a:r>
                  <a:rPr lang="en-US" sz="2199">
                    <a:solidFill>
                      <a:srgbClr val="FFFCF6"/>
                    </a:solidFill>
                    <a:latin typeface="Open Sans"/>
                  </a:rPr>
                  <a:t>Caregivers details</a:t>
                </a:r>
              </a:p>
              <a:p>
                <a:pPr marL="474976" indent="-237488" lvl="1">
                  <a:lnSpc>
                    <a:spcPts val="3079"/>
                  </a:lnSpc>
                  <a:buFont typeface="Arial"/>
                  <a:buChar char="•"/>
                </a:pPr>
                <a:r>
                  <a:rPr lang="en-US" sz="2199">
                    <a:solidFill>
                      <a:srgbClr val="FFFCF6"/>
                    </a:solidFill>
                    <a:latin typeface="Open Sans"/>
                  </a:rPr>
                  <a:t>Alert messages with vital details</a:t>
                </a:r>
              </a:p>
              <a:p>
                <a:pPr marL="474976" indent="-237488" lvl="1">
                  <a:lnSpc>
                    <a:spcPts val="3079"/>
                  </a:lnSpc>
                  <a:buFont typeface="Arial"/>
                  <a:buChar char="•"/>
                </a:pPr>
                <a:r>
                  <a:rPr lang="en-US" sz="2199">
                    <a:solidFill>
                      <a:srgbClr val="FFFCF6"/>
                    </a:solidFill>
                    <a:latin typeface="Open Sans"/>
                  </a:rPr>
                  <a:t>SOS call to hospitals at emergency</a:t>
                </a:r>
              </a:p>
              <a:p>
                <a:pPr algn="ctr">
                  <a:lnSpc>
                    <a:spcPts val="2239"/>
                  </a:lnSpc>
                </a:pPr>
              </a:p>
            </p:txBody>
          </p:sp>
        </p:grpSp>
        <p:sp>
          <p:nvSpPr>
            <p:cNvPr name="TextBox 20" id="20"/>
            <p:cNvSpPr txBox="true"/>
            <p:nvPr/>
          </p:nvSpPr>
          <p:spPr>
            <a:xfrm rot="0">
              <a:off x="2338795" y="478212"/>
              <a:ext cx="1361017" cy="751628"/>
            </a:xfrm>
            <a:prstGeom prst="rect">
              <a:avLst/>
            </a:prstGeom>
          </p:spPr>
          <p:txBody>
            <a:bodyPr anchor="t" rtlCol="false" tIns="0" lIns="0" bIns="0" rIns="0">
              <a:spAutoFit/>
            </a:bodyPr>
            <a:lstStyle/>
            <a:p>
              <a:pPr algn="ctr">
                <a:lnSpc>
                  <a:spcPts val="4759"/>
                </a:lnSpc>
              </a:pPr>
              <a:r>
                <a:rPr lang="en-US" sz="3399">
                  <a:solidFill>
                    <a:srgbClr val="FFFCF6"/>
                  </a:solidFill>
                  <a:latin typeface="Canva Sans"/>
                </a:rPr>
                <a:t>Alert</a:t>
              </a:r>
            </a:p>
          </p:txBody>
        </p:sp>
      </p:grpSp>
      <p:sp>
        <p:nvSpPr>
          <p:cNvPr name="TextBox 21" id="21"/>
          <p:cNvSpPr txBox="true"/>
          <p:nvPr/>
        </p:nvSpPr>
        <p:spPr>
          <a:xfrm rot="0">
            <a:off x="17488815" y="9191625"/>
            <a:ext cx="50732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19</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grpSp>
        <p:nvGrpSpPr>
          <p:cNvPr name="Group 4" id="4"/>
          <p:cNvGrpSpPr/>
          <p:nvPr/>
        </p:nvGrpSpPr>
        <p:grpSpPr>
          <a:xfrm rot="0">
            <a:off x="3464459" y="4969485"/>
            <a:ext cx="4535208" cy="1497855"/>
            <a:chOff x="0" y="0"/>
            <a:chExt cx="6046944" cy="1997141"/>
          </a:xfrm>
        </p:grpSpPr>
        <p:sp>
          <p:nvSpPr>
            <p:cNvPr name="TextBox 5" id="5"/>
            <p:cNvSpPr txBox="true"/>
            <p:nvPr/>
          </p:nvSpPr>
          <p:spPr>
            <a:xfrm rot="0">
              <a:off x="547412" y="-38100"/>
              <a:ext cx="5499532" cy="51562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rPr>
                <a:t>Prof. Dona Mary Cherian</a:t>
              </a:r>
            </a:p>
          </p:txBody>
        </p:sp>
        <p:sp>
          <p:nvSpPr>
            <p:cNvPr name="TextBox 6" id="6"/>
            <p:cNvSpPr txBox="true"/>
            <p:nvPr/>
          </p:nvSpPr>
          <p:spPr>
            <a:xfrm rot="0">
              <a:off x="0" y="742399"/>
              <a:ext cx="5499532" cy="51562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rPr>
                <a:t>Assistant Professor</a:t>
              </a:r>
            </a:p>
          </p:txBody>
        </p:sp>
        <p:sp>
          <p:nvSpPr>
            <p:cNvPr name="TextBox 7" id="7"/>
            <p:cNvSpPr txBox="true"/>
            <p:nvPr/>
          </p:nvSpPr>
          <p:spPr>
            <a:xfrm rot="0">
              <a:off x="649523" y="1481520"/>
              <a:ext cx="2749766" cy="51562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rPr>
                <a:t>Dept. of CSE</a:t>
              </a:r>
            </a:p>
          </p:txBody>
        </p:sp>
      </p:grpSp>
      <p:grpSp>
        <p:nvGrpSpPr>
          <p:cNvPr name="Group 8" id="8"/>
          <p:cNvGrpSpPr>
            <a:grpSpLocks noChangeAspect="true"/>
          </p:cNvGrpSpPr>
          <p:nvPr/>
        </p:nvGrpSpPr>
        <p:grpSpPr>
          <a:xfrm rot="0">
            <a:off x="585157" y="4168537"/>
            <a:ext cx="3077284" cy="3077272"/>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3319" t="0" r="-16679" b="0"/>
              </a:stretch>
            </a:blipFill>
          </p:spPr>
        </p:sp>
      </p:grpSp>
      <p:sp>
        <p:nvSpPr>
          <p:cNvPr name="TextBox 10" id="10"/>
          <p:cNvSpPr txBox="true"/>
          <p:nvPr/>
        </p:nvSpPr>
        <p:spPr>
          <a:xfrm rot="0">
            <a:off x="-1593757" y="914400"/>
            <a:ext cx="11642707" cy="1019176"/>
          </a:xfrm>
          <a:prstGeom prst="rect">
            <a:avLst/>
          </a:prstGeom>
        </p:spPr>
        <p:txBody>
          <a:bodyPr anchor="t" rtlCol="false" tIns="0" lIns="0" bIns="0" rIns="0">
            <a:spAutoFit/>
          </a:bodyPr>
          <a:lstStyle/>
          <a:p>
            <a:pPr algn="ctr">
              <a:lnSpc>
                <a:spcPts val="8399"/>
              </a:lnSpc>
              <a:spcBef>
                <a:spcPct val="0"/>
              </a:spcBef>
            </a:pPr>
            <a:r>
              <a:rPr lang="en-US" sz="5999">
                <a:solidFill>
                  <a:srgbClr val="FFFFFF"/>
                </a:solidFill>
                <a:latin typeface="Raleway Bold"/>
              </a:rPr>
              <a:t>MEET OUR TEAM</a:t>
            </a:r>
          </a:p>
        </p:txBody>
      </p:sp>
      <p:grpSp>
        <p:nvGrpSpPr>
          <p:cNvPr name="Group 11" id="11"/>
          <p:cNvGrpSpPr/>
          <p:nvPr/>
        </p:nvGrpSpPr>
        <p:grpSpPr>
          <a:xfrm rot="0">
            <a:off x="8733092" y="1933576"/>
            <a:ext cx="4124649" cy="3478904"/>
            <a:chOff x="0" y="0"/>
            <a:chExt cx="5499532" cy="4638538"/>
          </a:xfrm>
        </p:grpSpPr>
        <p:grpSp>
          <p:nvGrpSpPr>
            <p:cNvPr name="Group 12" id="12"/>
            <p:cNvGrpSpPr>
              <a:grpSpLocks noChangeAspect="true"/>
            </p:cNvGrpSpPr>
            <p:nvPr/>
          </p:nvGrpSpPr>
          <p:grpSpPr>
            <a:xfrm rot="0">
              <a:off x="643893" y="0"/>
              <a:ext cx="3884584" cy="3884569"/>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18957" t="-160114" r="-98611" b="-163313"/>
                </a:stretch>
              </a:blipFill>
            </p:spPr>
          </p:sp>
        </p:grpSp>
        <p:sp>
          <p:nvSpPr>
            <p:cNvPr name="TextBox 14" id="14"/>
            <p:cNvSpPr txBox="true"/>
            <p:nvPr/>
          </p:nvSpPr>
          <p:spPr>
            <a:xfrm rot="0">
              <a:off x="0" y="4122917"/>
              <a:ext cx="5499532" cy="51562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rPr>
                <a:t>Meenu Susan Mony</a:t>
              </a:r>
            </a:p>
          </p:txBody>
        </p:sp>
      </p:grpSp>
      <p:grpSp>
        <p:nvGrpSpPr>
          <p:cNvPr name="Group 15" id="15"/>
          <p:cNvGrpSpPr/>
          <p:nvPr/>
        </p:nvGrpSpPr>
        <p:grpSpPr>
          <a:xfrm rot="0">
            <a:off x="13593822" y="1873642"/>
            <a:ext cx="4124649" cy="3598770"/>
            <a:chOff x="0" y="0"/>
            <a:chExt cx="5499532" cy="4798360"/>
          </a:xfrm>
        </p:grpSpPr>
        <p:grpSp>
          <p:nvGrpSpPr>
            <p:cNvPr name="Group 16" id="16"/>
            <p:cNvGrpSpPr>
              <a:grpSpLocks noChangeAspect="true"/>
            </p:cNvGrpSpPr>
            <p:nvPr/>
          </p:nvGrpSpPr>
          <p:grpSpPr>
            <a:xfrm rot="0">
              <a:off x="435748" y="0"/>
              <a:ext cx="4161034" cy="4161017"/>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38889" r="0" b="-38889"/>
                </a:stretch>
              </a:blipFill>
            </p:spPr>
          </p:sp>
        </p:grpSp>
        <p:sp>
          <p:nvSpPr>
            <p:cNvPr name="TextBox 18" id="18"/>
            <p:cNvSpPr txBox="true"/>
            <p:nvPr/>
          </p:nvSpPr>
          <p:spPr>
            <a:xfrm rot="0">
              <a:off x="0" y="4282739"/>
              <a:ext cx="5499532" cy="51562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rPr>
                <a:t>Emy Joshy</a:t>
              </a:r>
            </a:p>
          </p:txBody>
        </p:sp>
      </p:grpSp>
      <p:grpSp>
        <p:nvGrpSpPr>
          <p:cNvPr name="Group 19" id="19"/>
          <p:cNvGrpSpPr/>
          <p:nvPr/>
        </p:nvGrpSpPr>
        <p:grpSpPr>
          <a:xfrm rot="0">
            <a:off x="8733092" y="6109200"/>
            <a:ext cx="4124649" cy="3686240"/>
            <a:chOff x="0" y="0"/>
            <a:chExt cx="5499532" cy="4914987"/>
          </a:xfrm>
        </p:grpSpPr>
        <p:grpSp>
          <p:nvGrpSpPr>
            <p:cNvPr name="Group 20" id="20"/>
            <p:cNvGrpSpPr>
              <a:grpSpLocks noChangeAspect="true"/>
            </p:cNvGrpSpPr>
            <p:nvPr/>
          </p:nvGrpSpPr>
          <p:grpSpPr>
            <a:xfrm rot="0">
              <a:off x="669249" y="0"/>
              <a:ext cx="4161034" cy="4161017"/>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9484" t="0" r="-21535" b="-41020"/>
                </a:stretch>
              </a:blipFill>
            </p:spPr>
          </p:sp>
        </p:grpSp>
        <p:sp>
          <p:nvSpPr>
            <p:cNvPr name="TextBox 22" id="22"/>
            <p:cNvSpPr txBox="true"/>
            <p:nvPr/>
          </p:nvSpPr>
          <p:spPr>
            <a:xfrm rot="0">
              <a:off x="0" y="4399366"/>
              <a:ext cx="5499532" cy="51562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rPr>
                <a:t>Georlit George</a:t>
              </a:r>
            </a:p>
          </p:txBody>
        </p:sp>
      </p:grpSp>
      <p:grpSp>
        <p:nvGrpSpPr>
          <p:cNvPr name="Group 23" id="23"/>
          <p:cNvGrpSpPr/>
          <p:nvPr/>
        </p:nvGrpSpPr>
        <p:grpSpPr>
          <a:xfrm rot="0">
            <a:off x="13593822" y="6109200"/>
            <a:ext cx="4124649" cy="3496747"/>
            <a:chOff x="0" y="0"/>
            <a:chExt cx="5499532" cy="4662330"/>
          </a:xfrm>
        </p:grpSpPr>
        <p:grpSp>
          <p:nvGrpSpPr>
            <p:cNvPr name="Group 24" id="24"/>
            <p:cNvGrpSpPr>
              <a:grpSpLocks noChangeAspect="true"/>
            </p:cNvGrpSpPr>
            <p:nvPr/>
          </p:nvGrpSpPr>
          <p:grpSpPr>
            <a:xfrm rot="0">
              <a:off x="726270" y="0"/>
              <a:ext cx="4161034" cy="4161017"/>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TextBox 26" id="26"/>
            <p:cNvSpPr txBox="true"/>
            <p:nvPr/>
          </p:nvSpPr>
          <p:spPr>
            <a:xfrm rot="0">
              <a:off x="0" y="4146709"/>
              <a:ext cx="5499532" cy="51562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rPr>
                <a:t>Swathilekshmi S</a:t>
              </a:r>
            </a:p>
          </p:txBody>
        </p:sp>
      </p:grpSp>
      <p:sp>
        <p:nvSpPr>
          <p:cNvPr name="TextBox 27" id="27"/>
          <p:cNvSpPr txBox="true"/>
          <p:nvPr/>
        </p:nvSpPr>
        <p:spPr>
          <a:xfrm rot="0">
            <a:off x="1294350" y="7410979"/>
            <a:ext cx="1658898" cy="447280"/>
          </a:xfrm>
          <a:prstGeom prst="rect">
            <a:avLst/>
          </a:prstGeom>
        </p:spPr>
        <p:txBody>
          <a:bodyPr anchor="t" rtlCol="false" tIns="0" lIns="0" bIns="0" rIns="0">
            <a:spAutoFit/>
          </a:bodyPr>
          <a:lstStyle/>
          <a:p>
            <a:pPr algn="ctr">
              <a:lnSpc>
                <a:spcPts val="3696"/>
              </a:lnSpc>
            </a:pPr>
            <a:r>
              <a:rPr lang="en-US" sz="2640">
                <a:solidFill>
                  <a:srgbClr val="FFFFFF"/>
                </a:solidFill>
                <a:latin typeface="Canva Sans Bold"/>
              </a:rPr>
              <a:t>Our Guide</a:t>
            </a:r>
          </a:p>
        </p:txBody>
      </p:sp>
      <p:sp>
        <p:nvSpPr>
          <p:cNvPr name="TextBox 28" id="28"/>
          <p:cNvSpPr txBox="true"/>
          <p:nvPr/>
        </p:nvSpPr>
        <p:spPr>
          <a:xfrm rot="0">
            <a:off x="17623951" y="9191625"/>
            <a:ext cx="23705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grpSp>
        <p:nvGrpSpPr>
          <p:cNvPr name="Group 4" id="4"/>
          <p:cNvGrpSpPr>
            <a:grpSpLocks noChangeAspect="true"/>
          </p:cNvGrpSpPr>
          <p:nvPr/>
        </p:nvGrpSpPr>
        <p:grpSpPr>
          <a:xfrm rot="0">
            <a:off x="11560806" y="-129332"/>
            <a:ext cx="7030443" cy="10545664"/>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4560" t="0" r="-101994" b="0"/>
              </a:stretch>
            </a:blipFill>
          </p:spPr>
        </p:sp>
      </p:grpSp>
      <p:sp>
        <p:nvSpPr>
          <p:cNvPr name="Freeform 6" id="6"/>
          <p:cNvSpPr/>
          <p:nvPr/>
        </p:nvSpPr>
        <p:spPr>
          <a:xfrm flipH="false" flipV="false" rot="0">
            <a:off x="5416023" y="6200058"/>
            <a:ext cx="2673778" cy="2673778"/>
          </a:xfrm>
          <a:custGeom>
            <a:avLst/>
            <a:gdLst/>
            <a:ahLst/>
            <a:cxnLst/>
            <a:rect r="r" b="b" t="t" l="l"/>
            <a:pathLst>
              <a:path h="2673778" w="2673778">
                <a:moveTo>
                  <a:pt x="0" y="0"/>
                </a:moveTo>
                <a:lnTo>
                  <a:pt x="2673779" y="0"/>
                </a:lnTo>
                <a:lnTo>
                  <a:pt x="2673779" y="2673778"/>
                </a:lnTo>
                <a:lnTo>
                  <a:pt x="0" y="2673778"/>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1583474" y="2658751"/>
            <a:ext cx="2623195" cy="2623185"/>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1197" t="0" r="-41197" b="0"/>
              </a:stretch>
            </a:blipFill>
          </p:spPr>
        </p:sp>
      </p:grpSp>
      <p:sp>
        <p:nvSpPr>
          <p:cNvPr name="TextBox 9" id="9"/>
          <p:cNvSpPr txBox="true"/>
          <p:nvPr/>
        </p:nvSpPr>
        <p:spPr>
          <a:xfrm rot="0">
            <a:off x="2460980" y="914400"/>
            <a:ext cx="7773802" cy="932066"/>
          </a:xfrm>
          <a:prstGeom prst="rect">
            <a:avLst/>
          </a:prstGeom>
        </p:spPr>
        <p:txBody>
          <a:bodyPr anchor="t" rtlCol="false" tIns="0" lIns="0" bIns="0" rIns="0">
            <a:spAutoFit/>
          </a:bodyPr>
          <a:lstStyle/>
          <a:p>
            <a:pPr>
              <a:lnSpc>
                <a:spcPts val="7591"/>
              </a:lnSpc>
              <a:spcBef>
                <a:spcPct val="0"/>
              </a:spcBef>
            </a:pPr>
            <a:r>
              <a:rPr lang="en-US" sz="5422">
                <a:solidFill>
                  <a:srgbClr val="FFFFFF"/>
                </a:solidFill>
                <a:latin typeface="Raleway Bold"/>
              </a:rPr>
              <a:t>MODERN TOOLS USED:</a:t>
            </a:r>
          </a:p>
        </p:txBody>
      </p:sp>
      <p:sp>
        <p:nvSpPr>
          <p:cNvPr name="TextBox 10" id="10"/>
          <p:cNvSpPr txBox="true"/>
          <p:nvPr/>
        </p:nvSpPr>
        <p:spPr>
          <a:xfrm rot="0">
            <a:off x="3371367" y="9320805"/>
            <a:ext cx="7773802" cy="451210"/>
          </a:xfrm>
          <a:prstGeom prst="rect">
            <a:avLst/>
          </a:prstGeom>
        </p:spPr>
        <p:txBody>
          <a:bodyPr anchor="t" rtlCol="false" tIns="0" lIns="0" bIns="0" rIns="0">
            <a:spAutoFit/>
          </a:bodyPr>
          <a:lstStyle/>
          <a:p>
            <a:pPr algn="ctr">
              <a:lnSpc>
                <a:spcPts val="3651"/>
              </a:lnSpc>
            </a:pPr>
            <a:r>
              <a:rPr lang="en-US" sz="2608" u="sng">
                <a:solidFill>
                  <a:srgbClr val="FFFFFF"/>
                </a:solidFill>
                <a:latin typeface="Canva Sans"/>
                <a:hlinkClick r:id="rId5" tooltip="https://github.com/CareWave-project/CareWave"/>
              </a:rPr>
              <a:t>https://github.com/CareWave-project/CareWave</a:t>
            </a:r>
          </a:p>
        </p:txBody>
      </p:sp>
      <p:sp>
        <p:nvSpPr>
          <p:cNvPr name="TextBox 11" id="11"/>
          <p:cNvSpPr txBox="true"/>
          <p:nvPr/>
        </p:nvSpPr>
        <p:spPr>
          <a:xfrm rot="0">
            <a:off x="8164949" y="7736972"/>
            <a:ext cx="1958102" cy="778510"/>
          </a:xfrm>
          <a:prstGeom prst="rect">
            <a:avLst/>
          </a:prstGeom>
        </p:spPr>
        <p:txBody>
          <a:bodyPr anchor="t" rtlCol="false" tIns="0" lIns="0" bIns="0" rIns="0">
            <a:spAutoFit/>
          </a:bodyPr>
          <a:lstStyle/>
          <a:p>
            <a:pPr algn="ctr">
              <a:lnSpc>
                <a:spcPts val="6440"/>
              </a:lnSpc>
            </a:pPr>
            <a:r>
              <a:rPr lang="en-US" sz="4600">
                <a:solidFill>
                  <a:srgbClr val="FFFFFF"/>
                </a:solidFill>
                <a:latin typeface="Canva Sans Bold"/>
              </a:rPr>
              <a:t>Github</a:t>
            </a:r>
          </a:p>
        </p:txBody>
      </p:sp>
      <p:sp>
        <p:nvSpPr>
          <p:cNvPr name="TextBox 12" id="12"/>
          <p:cNvSpPr txBox="true"/>
          <p:nvPr/>
        </p:nvSpPr>
        <p:spPr>
          <a:xfrm rot="0">
            <a:off x="17472384" y="9191625"/>
            <a:ext cx="54018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20</a:t>
            </a:r>
          </a:p>
        </p:txBody>
      </p:sp>
      <p:sp>
        <p:nvSpPr>
          <p:cNvPr name="TextBox 13" id="13"/>
          <p:cNvSpPr txBox="true"/>
          <p:nvPr/>
        </p:nvSpPr>
        <p:spPr>
          <a:xfrm rot="0">
            <a:off x="4449652" y="3411884"/>
            <a:ext cx="193274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Figma</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921624" y="3921199"/>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3575423" y="4053159"/>
            <a:ext cx="11475480" cy="11475480"/>
            <a:chOff x="0" y="0"/>
            <a:chExt cx="6355080" cy="6355080"/>
          </a:xfrm>
        </p:grpSpPr>
        <p:sp>
          <p:nvSpPr>
            <p:cNvPr name="Freeform 4" id="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5" id="5"/>
          <p:cNvSpPr/>
          <p:nvPr/>
        </p:nvSpPr>
        <p:spPr>
          <a:xfrm flipH="false" flipV="false" rot="0">
            <a:off x="2148567" y="7197607"/>
            <a:ext cx="3216307" cy="1145809"/>
          </a:xfrm>
          <a:custGeom>
            <a:avLst/>
            <a:gdLst/>
            <a:ahLst/>
            <a:cxnLst/>
            <a:rect r="r" b="b" t="t" l="l"/>
            <a:pathLst>
              <a:path h="1145809" w="3216307">
                <a:moveTo>
                  <a:pt x="0" y="0"/>
                </a:moveTo>
                <a:lnTo>
                  <a:pt x="3216306" y="0"/>
                </a:lnTo>
                <a:lnTo>
                  <a:pt x="3216306" y="1145809"/>
                </a:lnTo>
                <a:lnTo>
                  <a:pt x="0" y="1145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923127" y="7197607"/>
            <a:ext cx="3216307" cy="1145809"/>
          </a:xfrm>
          <a:custGeom>
            <a:avLst/>
            <a:gdLst/>
            <a:ahLst/>
            <a:cxnLst/>
            <a:rect r="r" b="b" t="t" l="l"/>
            <a:pathLst>
              <a:path h="1145809" w="3216307">
                <a:moveTo>
                  <a:pt x="0" y="0"/>
                </a:moveTo>
                <a:lnTo>
                  <a:pt x="3216306" y="0"/>
                </a:lnTo>
                <a:lnTo>
                  <a:pt x="3216306" y="1145809"/>
                </a:lnTo>
                <a:lnTo>
                  <a:pt x="0" y="1145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909120" y="5008084"/>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05010" y="3862275"/>
            <a:ext cx="3216307" cy="1145809"/>
          </a:xfrm>
          <a:custGeom>
            <a:avLst/>
            <a:gdLst/>
            <a:ahLst/>
            <a:cxnLst/>
            <a:rect r="r" b="b" t="t" l="l"/>
            <a:pathLst>
              <a:path h="1145809" w="3216307">
                <a:moveTo>
                  <a:pt x="0" y="0"/>
                </a:moveTo>
                <a:lnTo>
                  <a:pt x="3216306" y="0"/>
                </a:lnTo>
                <a:lnTo>
                  <a:pt x="3216306" y="1145809"/>
                </a:lnTo>
                <a:lnTo>
                  <a:pt x="0" y="1145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834596" y="5046989"/>
            <a:ext cx="3216307" cy="1145809"/>
          </a:xfrm>
          <a:custGeom>
            <a:avLst/>
            <a:gdLst/>
            <a:ahLst/>
            <a:cxnLst/>
            <a:rect r="r" b="b" t="t" l="l"/>
            <a:pathLst>
              <a:path h="1145809" w="3216307">
                <a:moveTo>
                  <a:pt x="0" y="0"/>
                </a:moveTo>
                <a:lnTo>
                  <a:pt x="3216307" y="0"/>
                </a:lnTo>
                <a:lnTo>
                  <a:pt x="3216307" y="1145810"/>
                </a:lnTo>
                <a:lnTo>
                  <a:pt x="0" y="1145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561674" y="1113879"/>
            <a:ext cx="13481001" cy="1019176"/>
          </a:xfrm>
          <a:prstGeom prst="rect">
            <a:avLst/>
          </a:prstGeom>
        </p:spPr>
        <p:txBody>
          <a:bodyPr anchor="t" rtlCol="false" tIns="0" lIns="0" bIns="0" rIns="0">
            <a:spAutoFit/>
          </a:bodyPr>
          <a:lstStyle/>
          <a:p>
            <a:pPr>
              <a:lnSpc>
                <a:spcPts val="8399"/>
              </a:lnSpc>
              <a:spcBef>
                <a:spcPct val="0"/>
              </a:spcBef>
            </a:pPr>
            <a:r>
              <a:rPr lang="en-US" sz="5999">
                <a:solidFill>
                  <a:srgbClr val="FFFFFF"/>
                </a:solidFill>
                <a:latin typeface="Raleway Bold"/>
              </a:rPr>
              <a:t>TECHNOLOGY STACK</a:t>
            </a:r>
          </a:p>
        </p:txBody>
      </p:sp>
      <p:sp>
        <p:nvSpPr>
          <p:cNvPr name="TextBox 11" id="11"/>
          <p:cNvSpPr txBox="true"/>
          <p:nvPr/>
        </p:nvSpPr>
        <p:spPr>
          <a:xfrm rot="0">
            <a:off x="2329863" y="7539764"/>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Python</a:t>
            </a:r>
          </a:p>
        </p:txBody>
      </p:sp>
      <p:sp>
        <p:nvSpPr>
          <p:cNvPr name="TextBox 12" id="12"/>
          <p:cNvSpPr txBox="true"/>
          <p:nvPr/>
        </p:nvSpPr>
        <p:spPr>
          <a:xfrm rot="0">
            <a:off x="13104423" y="7539764"/>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TensorFlow</a:t>
            </a:r>
          </a:p>
        </p:txBody>
      </p:sp>
      <p:sp>
        <p:nvSpPr>
          <p:cNvPr name="TextBox 13" id="13"/>
          <p:cNvSpPr txBox="true"/>
          <p:nvPr/>
        </p:nvSpPr>
        <p:spPr>
          <a:xfrm rot="0">
            <a:off x="4090416" y="5389147"/>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Flutter</a:t>
            </a:r>
          </a:p>
        </p:txBody>
      </p:sp>
      <p:sp>
        <p:nvSpPr>
          <p:cNvPr name="TextBox 14" id="14"/>
          <p:cNvSpPr txBox="true"/>
          <p:nvPr/>
        </p:nvSpPr>
        <p:spPr>
          <a:xfrm rot="0">
            <a:off x="7886306" y="4204432"/>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MongoDB</a:t>
            </a:r>
          </a:p>
        </p:txBody>
      </p:sp>
      <p:sp>
        <p:nvSpPr>
          <p:cNvPr name="TextBox 15" id="15"/>
          <p:cNvSpPr txBox="true"/>
          <p:nvPr/>
        </p:nvSpPr>
        <p:spPr>
          <a:xfrm rot="0">
            <a:off x="12015893" y="5389147"/>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 FireBase</a:t>
            </a:r>
          </a:p>
        </p:txBody>
      </p:sp>
      <p:sp>
        <p:nvSpPr>
          <p:cNvPr name="Freeform 16" id="16"/>
          <p:cNvSpPr/>
          <p:nvPr/>
        </p:nvSpPr>
        <p:spPr>
          <a:xfrm flipH="false" flipV="false" rot="2700000">
            <a:off x="6030173" y="5822276"/>
            <a:ext cx="6355983" cy="6355983"/>
          </a:xfrm>
          <a:custGeom>
            <a:avLst/>
            <a:gdLst/>
            <a:ahLst/>
            <a:cxnLst/>
            <a:rect r="r" b="b" t="t" l="l"/>
            <a:pathLst>
              <a:path h="6355983" w="6355983">
                <a:moveTo>
                  <a:pt x="0" y="0"/>
                </a:moveTo>
                <a:lnTo>
                  <a:pt x="6355982" y="0"/>
                </a:lnTo>
                <a:lnTo>
                  <a:pt x="6355982" y="6355983"/>
                </a:lnTo>
                <a:lnTo>
                  <a:pt x="0" y="63559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7509055" y="9191625"/>
            <a:ext cx="46684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21</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251075" y="3027621"/>
            <a:ext cx="17785850" cy="4914733"/>
          </a:xfrm>
          <a:custGeom>
            <a:avLst/>
            <a:gdLst/>
            <a:ahLst/>
            <a:cxnLst/>
            <a:rect r="r" b="b" t="t" l="l"/>
            <a:pathLst>
              <a:path h="4914733" w="17785850">
                <a:moveTo>
                  <a:pt x="0" y="0"/>
                </a:moveTo>
                <a:lnTo>
                  <a:pt x="17785850" y="0"/>
                </a:lnTo>
                <a:lnTo>
                  <a:pt x="17785850" y="4914733"/>
                </a:lnTo>
                <a:lnTo>
                  <a:pt x="0" y="4914733"/>
                </a:lnTo>
                <a:lnTo>
                  <a:pt x="0" y="0"/>
                </a:lnTo>
                <a:close/>
              </a:path>
            </a:pathLst>
          </a:custGeom>
          <a:blipFill>
            <a:blip r:embed="rId2"/>
            <a:stretch>
              <a:fillRect l="-4329" t="0" r="-10676" b="0"/>
            </a:stretch>
          </a:blipFill>
        </p:spPr>
      </p:sp>
      <p:sp>
        <p:nvSpPr>
          <p:cNvPr name="TextBox 3" id="3"/>
          <p:cNvSpPr txBox="true"/>
          <p:nvPr/>
        </p:nvSpPr>
        <p:spPr>
          <a:xfrm rot="0">
            <a:off x="1751636" y="1436945"/>
            <a:ext cx="5951983" cy="1019176"/>
          </a:xfrm>
          <a:prstGeom prst="rect">
            <a:avLst/>
          </a:prstGeom>
        </p:spPr>
        <p:txBody>
          <a:bodyPr anchor="t" rtlCol="false" tIns="0" lIns="0" bIns="0" rIns="0">
            <a:spAutoFit/>
          </a:bodyPr>
          <a:lstStyle/>
          <a:p>
            <a:pPr>
              <a:lnSpc>
                <a:spcPts val="8399"/>
              </a:lnSpc>
              <a:spcBef>
                <a:spcPct val="0"/>
              </a:spcBef>
            </a:pPr>
            <a:r>
              <a:rPr lang="en-US" sz="5999">
                <a:solidFill>
                  <a:srgbClr val="A28080"/>
                </a:solidFill>
                <a:latin typeface="Raleway Bold"/>
              </a:rPr>
              <a:t>GANTT CHART</a:t>
            </a:r>
          </a:p>
        </p:txBody>
      </p:sp>
      <p:grpSp>
        <p:nvGrpSpPr>
          <p:cNvPr name="Group 4" id="4"/>
          <p:cNvGrpSpPr/>
          <p:nvPr/>
        </p:nvGrpSpPr>
        <p:grpSpPr>
          <a:xfrm rot="0">
            <a:off x="-694351" y="-386711"/>
            <a:ext cx="1890853" cy="2830822"/>
            <a:chOff x="0" y="0"/>
            <a:chExt cx="2521137" cy="3774430"/>
          </a:xfrm>
        </p:grpSpPr>
        <p:grpSp>
          <p:nvGrpSpPr>
            <p:cNvPr name="Group 5" id="5"/>
            <p:cNvGrpSpPr/>
            <p:nvPr/>
          </p:nvGrpSpPr>
          <p:grpSpPr>
            <a:xfrm rot="-2500032">
              <a:off x="169016" y="529373"/>
              <a:ext cx="2088490" cy="1303215"/>
              <a:chOff x="0" y="0"/>
              <a:chExt cx="3067137" cy="1913890"/>
            </a:xfrm>
          </p:grpSpPr>
          <p:sp>
            <p:nvSpPr>
              <p:cNvPr name="Freeform 6" id="6"/>
              <p:cNvSpPr/>
              <p:nvPr/>
            </p:nvSpPr>
            <p:spPr>
              <a:xfrm flipH="false" flipV="false" rot="0">
                <a:off x="0" y="0"/>
                <a:ext cx="3067137" cy="1913890"/>
              </a:xfrm>
              <a:custGeom>
                <a:avLst/>
                <a:gdLst/>
                <a:ahLst/>
                <a:cxnLst/>
                <a:rect r="r" b="b" t="t" l="l"/>
                <a:pathLst>
                  <a:path h="1913890" w="3067137">
                    <a:moveTo>
                      <a:pt x="0" y="0"/>
                    </a:moveTo>
                    <a:lnTo>
                      <a:pt x="3067137" y="0"/>
                    </a:lnTo>
                    <a:lnTo>
                      <a:pt x="3067137"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nvGrpSpPr>
            <p:cNvPr name="Group 7" id="7"/>
            <p:cNvGrpSpPr/>
            <p:nvPr/>
          </p:nvGrpSpPr>
          <p:grpSpPr>
            <a:xfrm rot="-8100000">
              <a:off x="837570" y="2155561"/>
              <a:ext cx="1432612" cy="1303215"/>
              <a:chOff x="0" y="0"/>
              <a:chExt cx="2103921" cy="1913890"/>
            </a:xfrm>
          </p:grpSpPr>
          <p:sp>
            <p:nvSpPr>
              <p:cNvPr name="Freeform 8" id="8"/>
              <p:cNvSpPr/>
              <p:nvPr/>
            </p:nvSpPr>
            <p:spPr>
              <a:xfrm flipH="false" flipV="false" rot="0">
                <a:off x="0" y="0"/>
                <a:ext cx="2103921" cy="1913890"/>
              </a:xfrm>
              <a:custGeom>
                <a:avLst/>
                <a:gdLst/>
                <a:ahLst/>
                <a:cxnLst/>
                <a:rect r="r" b="b" t="t" l="l"/>
                <a:pathLst>
                  <a:path h="1913890" w="2103921">
                    <a:moveTo>
                      <a:pt x="0" y="0"/>
                    </a:moveTo>
                    <a:lnTo>
                      <a:pt x="2103921" y="0"/>
                    </a:lnTo>
                    <a:lnTo>
                      <a:pt x="2103921"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grpSp>
        <p:nvGrpSpPr>
          <p:cNvPr name="Group 9" id="9"/>
          <p:cNvGrpSpPr/>
          <p:nvPr/>
        </p:nvGrpSpPr>
        <p:grpSpPr>
          <a:xfrm rot="-10800000">
            <a:off x="17217720" y="8323496"/>
            <a:ext cx="1890853" cy="2830822"/>
            <a:chOff x="0" y="0"/>
            <a:chExt cx="2521137" cy="3774430"/>
          </a:xfrm>
        </p:grpSpPr>
        <p:grpSp>
          <p:nvGrpSpPr>
            <p:cNvPr name="Group 10" id="10"/>
            <p:cNvGrpSpPr/>
            <p:nvPr/>
          </p:nvGrpSpPr>
          <p:grpSpPr>
            <a:xfrm rot="-2500032">
              <a:off x="169016" y="529373"/>
              <a:ext cx="2088490" cy="1303215"/>
              <a:chOff x="0" y="0"/>
              <a:chExt cx="3067137" cy="1913890"/>
            </a:xfrm>
          </p:grpSpPr>
          <p:sp>
            <p:nvSpPr>
              <p:cNvPr name="Freeform 11" id="11"/>
              <p:cNvSpPr/>
              <p:nvPr/>
            </p:nvSpPr>
            <p:spPr>
              <a:xfrm flipH="false" flipV="false" rot="0">
                <a:off x="0" y="0"/>
                <a:ext cx="3067137" cy="1913890"/>
              </a:xfrm>
              <a:custGeom>
                <a:avLst/>
                <a:gdLst/>
                <a:ahLst/>
                <a:cxnLst/>
                <a:rect r="r" b="b" t="t" l="l"/>
                <a:pathLst>
                  <a:path h="1913890" w="3067137">
                    <a:moveTo>
                      <a:pt x="0" y="0"/>
                    </a:moveTo>
                    <a:lnTo>
                      <a:pt x="3067137" y="0"/>
                    </a:lnTo>
                    <a:lnTo>
                      <a:pt x="3067137"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nvGrpSpPr>
            <p:cNvPr name="Group 12" id="12"/>
            <p:cNvGrpSpPr/>
            <p:nvPr/>
          </p:nvGrpSpPr>
          <p:grpSpPr>
            <a:xfrm rot="-8100000">
              <a:off x="837570" y="2155561"/>
              <a:ext cx="1432612" cy="1303215"/>
              <a:chOff x="0" y="0"/>
              <a:chExt cx="2103921" cy="1913890"/>
            </a:xfrm>
          </p:grpSpPr>
          <p:sp>
            <p:nvSpPr>
              <p:cNvPr name="Freeform 13" id="13"/>
              <p:cNvSpPr/>
              <p:nvPr/>
            </p:nvSpPr>
            <p:spPr>
              <a:xfrm flipH="false" flipV="false" rot="0">
                <a:off x="0" y="0"/>
                <a:ext cx="2103921" cy="1913890"/>
              </a:xfrm>
              <a:custGeom>
                <a:avLst/>
                <a:gdLst/>
                <a:ahLst/>
                <a:cxnLst/>
                <a:rect r="r" b="b" t="t" l="l"/>
                <a:pathLst>
                  <a:path h="1913890" w="2103921">
                    <a:moveTo>
                      <a:pt x="0" y="0"/>
                    </a:moveTo>
                    <a:lnTo>
                      <a:pt x="2103921" y="0"/>
                    </a:lnTo>
                    <a:lnTo>
                      <a:pt x="2103921" y="1913890"/>
                    </a:lnTo>
                    <a:lnTo>
                      <a:pt x="0" y="1913890"/>
                    </a:lnTo>
                    <a:close/>
                  </a:path>
                </a:pathLst>
              </a:custGeom>
              <a:gradFill rotWithShape="true">
                <a:gsLst>
                  <a:gs pos="0">
                    <a:srgbClr val="000000">
                      <a:alpha val="100000"/>
                    </a:srgbClr>
                  </a:gs>
                  <a:gs pos="100000">
                    <a:srgbClr val="F8A085">
                      <a:alpha val="100000"/>
                    </a:srgbClr>
                  </a:gs>
                </a:gsLst>
                <a:lin ang="0"/>
              </a:gradFill>
            </p:spPr>
          </p:sp>
        </p:grpSp>
      </p:grpSp>
      <p:sp>
        <p:nvSpPr>
          <p:cNvPr name="TextBox 14" id="14"/>
          <p:cNvSpPr txBox="true"/>
          <p:nvPr/>
        </p:nvSpPr>
        <p:spPr>
          <a:xfrm rot="0">
            <a:off x="16980726" y="9191625"/>
            <a:ext cx="473988" cy="580390"/>
          </a:xfrm>
          <a:prstGeom prst="rect">
            <a:avLst/>
          </a:prstGeom>
        </p:spPr>
        <p:txBody>
          <a:bodyPr anchor="t" rtlCol="false" tIns="0" lIns="0" bIns="0" rIns="0">
            <a:spAutoFit/>
          </a:bodyPr>
          <a:lstStyle/>
          <a:p>
            <a:pPr algn="ctr">
              <a:lnSpc>
                <a:spcPts val="4759"/>
              </a:lnSpc>
            </a:pPr>
            <a:r>
              <a:rPr lang="en-US" sz="3399">
                <a:solidFill>
                  <a:srgbClr val="090909"/>
                </a:solidFill>
                <a:latin typeface="Canva Sans"/>
              </a:rPr>
              <a:t>22</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4" id="4"/>
          <p:cNvSpPr txBox="true"/>
          <p:nvPr/>
        </p:nvSpPr>
        <p:spPr>
          <a:xfrm rot="0">
            <a:off x="1751636" y="1956490"/>
            <a:ext cx="5951983" cy="1019176"/>
          </a:xfrm>
          <a:prstGeom prst="rect">
            <a:avLst/>
          </a:prstGeom>
        </p:spPr>
        <p:txBody>
          <a:bodyPr anchor="t" rtlCol="false" tIns="0" lIns="0" bIns="0" rIns="0">
            <a:spAutoFit/>
          </a:bodyPr>
          <a:lstStyle/>
          <a:p>
            <a:pPr>
              <a:lnSpc>
                <a:spcPts val="8399"/>
              </a:lnSpc>
              <a:spcBef>
                <a:spcPct val="0"/>
              </a:spcBef>
            </a:pPr>
            <a:r>
              <a:rPr lang="en-US" sz="5999">
                <a:solidFill>
                  <a:srgbClr val="FFFFFF"/>
                </a:solidFill>
                <a:latin typeface="Raleway Bold"/>
              </a:rPr>
              <a:t>CONCLUSION</a:t>
            </a:r>
          </a:p>
        </p:txBody>
      </p:sp>
      <p:sp>
        <p:nvSpPr>
          <p:cNvPr name="TextBox 5" id="5"/>
          <p:cNvSpPr txBox="true"/>
          <p:nvPr/>
        </p:nvSpPr>
        <p:spPr>
          <a:xfrm rot="0">
            <a:off x="1751636" y="3375827"/>
            <a:ext cx="16129873" cy="2617763"/>
          </a:xfrm>
          <a:prstGeom prst="rect">
            <a:avLst/>
          </a:prstGeom>
        </p:spPr>
        <p:txBody>
          <a:bodyPr anchor="t" rtlCol="false" tIns="0" lIns="0" bIns="0" rIns="0">
            <a:spAutoFit/>
          </a:bodyPr>
          <a:lstStyle/>
          <a:p>
            <a:pPr algn="just">
              <a:lnSpc>
                <a:spcPts val="4198"/>
              </a:lnSpc>
            </a:pPr>
            <a:r>
              <a:rPr lang="en-US" sz="2998">
                <a:solidFill>
                  <a:srgbClr val="FFFFFF"/>
                </a:solidFill>
                <a:latin typeface="Canva Sans"/>
              </a:rPr>
              <a:t>CareWave has the potential to be a valuable tool for individuals seeking to improve their health and well-being. By combining real-time heart rate monitoring with AI capabilities, and the incorporation of medication reminders and alerts,the application can provide users with personalized insights into their health and identify potential risks.</a:t>
            </a:r>
          </a:p>
        </p:txBody>
      </p:sp>
      <p:sp>
        <p:nvSpPr>
          <p:cNvPr name="TextBox 6" id="6"/>
          <p:cNvSpPr txBox="true"/>
          <p:nvPr/>
        </p:nvSpPr>
        <p:spPr>
          <a:xfrm rot="0">
            <a:off x="17498756" y="9191625"/>
            <a:ext cx="48744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23</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4" id="4"/>
          <p:cNvSpPr txBox="true"/>
          <p:nvPr/>
        </p:nvSpPr>
        <p:spPr>
          <a:xfrm rot="0">
            <a:off x="1751636" y="1436945"/>
            <a:ext cx="5951983" cy="1019176"/>
          </a:xfrm>
          <a:prstGeom prst="rect">
            <a:avLst/>
          </a:prstGeom>
        </p:spPr>
        <p:txBody>
          <a:bodyPr anchor="t" rtlCol="false" tIns="0" lIns="0" bIns="0" rIns="0">
            <a:spAutoFit/>
          </a:bodyPr>
          <a:lstStyle/>
          <a:p>
            <a:pPr>
              <a:lnSpc>
                <a:spcPts val="8399"/>
              </a:lnSpc>
              <a:spcBef>
                <a:spcPct val="0"/>
              </a:spcBef>
            </a:pPr>
            <a:r>
              <a:rPr lang="en-US" sz="5999">
                <a:solidFill>
                  <a:srgbClr val="FFFFFF"/>
                </a:solidFill>
                <a:latin typeface="Raleway"/>
              </a:rPr>
              <a:t>REFERENCES</a:t>
            </a:r>
          </a:p>
        </p:txBody>
      </p:sp>
      <p:sp>
        <p:nvSpPr>
          <p:cNvPr name="TextBox 5" id="5"/>
          <p:cNvSpPr txBox="true"/>
          <p:nvPr/>
        </p:nvSpPr>
        <p:spPr>
          <a:xfrm rot="0">
            <a:off x="244353" y="3608227"/>
            <a:ext cx="18043647" cy="3498849"/>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FFFFFF"/>
                </a:solidFill>
                <a:latin typeface="Open Sans"/>
              </a:rPr>
              <a:t>Philip, Jeethu, et al. "Smart Health Monitoring Using Deep Learning and Artificial Intelligence." Revue d'Intelligence Artificielle 37.2 (2023).</a:t>
            </a:r>
          </a:p>
          <a:p>
            <a:pPr>
              <a:lnSpc>
                <a:spcPts val="3500"/>
              </a:lnSpc>
            </a:pPr>
          </a:p>
          <a:p>
            <a:pPr marL="539754" indent="-269877" lvl="1">
              <a:lnSpc>
                <a:spcPts val="3500"/>
              </a:lnSpc>
              <a:buFont typeface="Arial"/>
              <a:buChar char="•"/>
            </a:pPr>
            <a:r>
              <a:rPr lang="en-US" sz="2500">
                <a:solidFill>
                  <a:srgbClr val="FFFFFF"/>
                </a:solidFill>
                <a:latin typeface="Open Sans"/>
              </a:rPr>
              <a:t>Rahman, Muhammad Zia Ur, et al. "Real-time artificial intelligence based health monitoring, diagnosing and environmental control system for COVID-19 patients." Math. Biosci. Eng 19.8 (2022): 7586-7605. </a:t>
            </a:r>
          </a:p>
          <a:p>
            <a:pPr algn="ctr">
              <a:lnSpc>
                <a:spcPts val="3500"/>
              </a:lnSpc>
            </a:pPr>
          </a:p>
          <a:p>
            <a:pPr marL="539754" indent="-269877" lvl="1">
              <a:lnSpc>
                <a:spcPts val="3500"/>
              </a:lnSpc>
              <a:buFont typeface="Arial"/>
              <a:buChar char="•"/>
            </a:pPr>
            <a:r>
              <a:rPr lang="en-US" sz="2500">
                <a:solidFill>
                  <a:srgbClr val="FFFFFF"/>
                </a:solidFill>
                <a:latin typeface="Canva Sans"/>
              </a:rPr>
              <a:t>Rathi, Vipin Kumar, et al. "An edge AI-enabled IoT healthcare monitoring system for smart cities." Computers &amp; Electrical Engineering 96 (2021): 107524.</a:t>
            </a:r>
          </a:p>
        </p:txBody>
      </p:sp>
      <p:sp>
        <p:nvSpPr>
          <p:cNvPr name="TextBox 6" id="6"/>
          <p:cNvSpPr txBox="true"/>
          <p:nvPr/>
        </p:nvSpPr>
        <p:spPr>
          <a:xfrm rot="0">
            <a:off x="17493399" y="9191625"/>
            <a:ext cx="49815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24</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grpSp>
        <p:nvGrpSpPr>
          <p:cNvPr name="Group 4" id="4"/>
          <p:cNvGrpSpPr/>
          <p:nvPr/>
        </p:nvGrpSpPr>
        <p:grpSpPr>
          <a:xfrm rot="0">
            <a:off x="0" y="1820023"/>
            <a:ext cx="18288000" cy="6646955"/>
            <a:chOff x="0" y="0"/>
            <a:chExt cx="24384000" cy="8862607"/>
          </a:xfrm>
        </p:grpSpPr>
        <p:pic>
          <p:nvPicPr>
            <p:cNvPr name="Picture 5" id="5"/>
            <p:cNvPicPr>
              <a:picLocks noChangeAspect="true"/>
            </p:cNvPicPr>
            <p:nvPr/>
          </p:nvPicPr>
          <p:blipFill>
            <a:blip r:embed="rId2"/>
            <a:srcRect l="0" t="31827" r="0" b="31827"/>
            <a:stretch>
              <a:fillRect/>
            </a:stretch>
          </p:blipFill>
          <p:spPr>
            <a:xfrm flipH="false" flipV="false">
              <a:off x="0" y="0"/>
              <a:ext cx="24384000" cy="8862607"/>
            </a:xfrm>
            <a:prstGeom prst="rect">
              <a:avLst/>
            </a:prstGeom>
          </p:spPr>
        </p:pic>
      </p:grpSp>
      <p:grpSp>
        <p:nvGrpSpPr>
          <p:cNvPr name="Group 6" id="6"/>
          <p:cNvGrpSpPr/>
          <p:nvPr/>
        </p:nvGrpSpPr>
        <p:grpSpPr>
          <a:xfrm rot="0">
            <a:off x="2178483" y="3316985"/>
            <a:ext cx="13931034" cy="3653030"/>
            <a:chOff x="0" y="0"/>
            <a:chExt cx="7826849" cy="2052375"/>
          </a:xfrm>
        </p:grpSpPr>
        <p:sp>
          <p:nvSpPr>
            <p:cNvPr name="Freeform 7" id="7"/>
            <p:cNvSpPr/>
            <p:nvPr/>
          </p:nvSpPr>
          <p:spPr>
            <a:xfrm flipH="false" flipV="false" rot="0">
              <a:off x="0" y="0"/>
              <a:ext cx="7826849" cy="2052375"/>
            </a:xfrm>
            <a:custGeom>
              <a:avLst/>
              <a:gdLst/>
              <a:ahLst/>
              <a:cxnLst/>
              <a:rect r="r" b="b" t="t" l="l"/>
              <a:pathLst>
                <a:path h="2052375" w="7826849">
                  <a:moveTo>
                    <a:pt x="0" y="0"/>
                  </a:moveTo>
                  <a:lnTo>
                    <a:pt x="7826849" y="0"/>
                  </a:lnTo>
                  <a:lnTo>
                    <a:pt x="7826849" y="2052375"/>
                  </a:lnTo>
                  <a:lnTo>
                    <a:pt x="0" y="2052375"/>
                  </a:lnTo>
                  <a:close/>
                </a:path>
              </a:pathLst>
            </a:custGeom>
            <a:gradFill rotWithShape="true">
              <a:gsLst>
                <a:gs pos="0">
                  <a:srgbClr val="000000">
                    <a:alpha val="85000"/>
                  </a:srgbClr>
                </a:gs>
                <a:gs pos="100000">
                  <a:srgbClr val="737373">
                    <a:alpha val="85000"/>
                  </a:srgbClr>
                </a:gs>
              </a:gsLst>
              <a:lin ang="0"/>
            </a:gradFill>
          </p:spPr>
        </p:sp>
      </p:grpSp>
      <p:sp>
        <p:nvSpPr>
          <p:cNvPr name="TextBox 8" id="8"/>
          <p:cNvSpPr txBox="true"/>
          <p:nvPr/>
        </p:nvSpPr>
        <p:spPr>
          <a:xfrm rot="0">
            <a:off x="2178483" y="3748937"/>
            <a:ext cx="13931034" cy="2493779"/>
          </a:xfrm>
          <a:prstGeom prst="rect">
            <a:avLst/>
          </a:prstGeom>
        </p:spPr>
        <p:txBody>
          <a:bodyPr anchor="t" rtlCol="false" tIns="0" lIns="0" bIns="0" rIns="0">
            <a:spAutoFit/>
          </a:bodyPr>
          <a:lstStyle/>
          <a:p>
            <a:pPr algn="ctr">
              <a:lnSpc>
                <a:spcPts val="20204"/>
              </a:lnSpc>
              <a:spcBef>
                <a:spcPct val="0"/>
              </a:spcBef>
            </a:pPr>
            <a:r>
              <a:rPr lang="en-US" sz="14431">
                <a:solidFill>
                  <a:srgbClr val="FFFFFF"/>
                </a:solidFill>
                <a:latin typeface="Raleway"/>
              </a:rPr>
              <a:t>THANK YOU</a:t>
            </a:r>
          </a:p>
        </p:txBody>
      </p:sp>
      <p:sp>
        <p:nvSpPr>
          <p:cNvPr name="TextBox 9" id="9"/>
          <p:cNvSpPr txBox="true"/>
          <p:nvPr/>
        </p:nvSpPr>
        <p:spPr>
          <a:xfrm rot="0">
            <a:off x="17419764" y="9191625"/>
            <a:ext cx="55650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25</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grpSp>
        <p:nvGrpSpPr>
          <p:cNvPr name="Group 4" id="4"/>
          <p:cNvGrpSpPr/>
          <p:nvPr/>
        </p:nvGrpSpPr>
        <p:grpSpPr>
          <a:xfrm rot="0">
            <a:off x="11053334" y="0"/>
            <a:ext cx="7234666" cy="10287000"/>
            <a:chOff x="0" y="0"/>
            <a:chExt cx="9646222" cy="13716000"/>
          </a:xfrm>
        </p:grpSpPr>
        <p:pic>
          <p:nvPicPr>
            <p:cNvPr name="Picture 5" id="5"/>
            <p:cNvPicPr>
              <a:picLocks noChangeAspect="true"/>
            </p:cNvPicPr>
            <p:nvPr/>
          </p:nvPicPr>
          <p:blipFill>
            <a:blip r:embed="rId2"/>
            <a:srcRect l="3114" t="0" r="3114" b="0"/>
            <a:stretch>
              <a:fillRect/>
            </a:stretch>
          </p:blipFill>
          <p:spPr>
            <a:xfrm flipH="false" flipV="false">
              <a:off x="0" y="0"/>
              <a:ext cx="9646222" cy="13716000"/>
            </a:xfrm>
            <a:prstGeom prst="rect">
              <a:avLst/>
            </a:prstGeom>
          </p:spPr>
        </p:pic>
      </p:grpSp>
      <p:grpSp>
        <p:nvGrpSpPr>
          <p:cNvPr name="Group 6" id="6"/>
          <p:cNvGrpSpPr/>
          <p:nvPr/>
        </p:nvGrpSpPr>
        <p:grpSpPr>
          <a:xfrm rot="0">
            <a:off x="1883056" y="2019525"/>
            <a:ext cx="262835" cy="26283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grpSp>
        <p:nvGrpSpPr>
          <p:cNvPr name="Group 8" id="8"/>
          <p:cNvGrpSpPr/>
          <p:nvPr/>
        </p:nvGrpSpPr>
        <p:grpSpPr>
          <a:xfrm rot="0">
            <a:off x="1883056" y="3486703"/>
            <a:ext cx="6827213" cy="358280"/>
            <a:chOff x="0" y="0"/>
            <a:chExt cx="9102950" cy="477707"/>
          </a:xfrm>
        </p:grpSpPr>
        <p:grpSp>
          <p:nvGrpSpPr>
            <p:cNvPr name="Group 9" id="9"/>
            <p:cNvGrpSpPr/>
            <p:nvPr/>
          </p:nvGrpSpPr>
          <p:grpSpPr>
            <a:xfrm rot="0">
              <a:off x="0" y="63420"/>
              <a:ext cx="350447" cy="35044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sp>
          <p:nvSpPr>
            <p:cNvPr name="TextBox 11" id="11"/>
            <p:cNvSpPr txBox="true"/>
            <p:nvPr/>
          </p:nvSpPr>
          <p:spPr>
            <a:xfrm rot="0">
              <a:off x="884512" y="-38100"/>
              <a:ext cx="8218438" cy="515807"/>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OBJECTIVES</a:t>
              </a:r>
            </a:p>
          </p:txBody>
        </p:sp>
      </p:grpSp>
      <p:grpSp>
        <p:nvGrpSpPr>
          <p:cNvPr name="Group 12" id="12"/>
          <p:cNvGrpSpPr/>
          <p:nvPr/>
        </p:nvGrpSpPr>
        <p:grpSpPr>
          <a:xfrm rot="0">
            <a:off x="1883056" y="5051083"/>
            <a:ext cx="262835" cy="26283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grpSp>
        <p:nvGrpSpPr>
          <p:cNvPr name="Group 14" id="14"/>
          <p:cNvGrpSpPr/>
          <p:nvPr/>
        </p:nvGrpSpPr>
        <p:grpSpPr>
          <a:xfrm rot="0">
            <a:off x="1883056" y="2775939"/>
            <a:ext cx="262835" cy="262835"/>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grpSp>
        <p:nvGrpSpPr>
          <p:cNvPr name="Group 16" id="16"/>
          <p:cNvGrpSpPr/>
          <p:nvPr/>
        </p:nvGrpSpPr>
        <p:grpSpPr>
          <a:xfrm rot="0">
            <a:off x="1883056" y="5809412"/>
            <a:ext cx="262835" cy="26283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grpSp>
        <p:nvGrpSpPr>
          <p:cNvPr name="Group 18" id="18"/>
          <p:cNvGrpSpPr/>
          <p:nvPr/>
        </p:nvGrpSpPr>
        <p:grpSpPr>
          <a:xfrm rot="0">
            <a:off x="1883056" y="6567741"/>
            <a:ext cx="262835" cy="262835"/>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grpSp>
        <p:nvGrpSpPr>
          <p:cNvPr name="Group 20" id="20"/>
          <p:cNvGrpSpPr/>
          <p:nvPr/>
        </p:nvGrpSpPr>
        <p:grpSpPr>
          <a:xfrm rot="0">
            <a:off x="1883056" y="8084557"/>
            <a:ext cx="262835" cy="26283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sp>
        <p:nvSpPr>
          <p:cNvPr name="TextBox 22" id="22"/>
          <p:cNvSpPr txBox="true"/>
          <p:nvPr/>
        </p:nvSpPr>
        <p:spPr>
          <a:xfrm rot="0">
            <a:off x="2546440" y="7999524"/>
            <a:ext cx="6163829" cy="396380"/>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GANTT CHART</a:t>
            </a:r>
          </a:p>
        </p:txBody>
      </p:sp>
      <p:grpSp>
        <p:nvGrpSpPr>
          <p:cNvPr name="Group 23" id="23"/>
          <p:cNvGrpSpPr/>
          <p:nvPr/>
        </p:nvGrpSpPr>
        <p:grpSpPr>
          <a:xfrm rot="0">
            <a:off x="1883056" y="4245190"/>
            <a:ext cx="6827213" cy="358280"/>
            <a:chOff x="0" y="0"/>
            <a:chExt cx="9102950" cy="477707"/>
          </a:xfrm>
        </p:grpSpPr>
        <p:grpSp>
          <p:nvGrpSpPr>
            <p:cNvPr name="Group 24" id="24"/>
            <p:cNvGrpSpPr/>
            <p:nvPr/>
          </p:nvGrpSpPr>
          <p:grpSpPr>
            <a:xfrm rot="0">
              <a:off x="0" y="63420"/>
              <a:ext cx="350447" cy="350447"/>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sp>
          <p:nvSpPr>
            <p:cNvPr name="TextBox 26" id="26"/>
            <p:cNvSpPr txBox="true"/>
            <p:nvPr/>
          </p:nvSpPr>
          <p:spPr>
            <a:xfrm rot="0">
              <a:off x="884512" y="-38100"/>
              <a:ext cx="8218438" cy="515807"/>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MODULES</a:t>
              </a:r>
            </a:p>
          </p:txBody>
        </p:sp>
      </p:grpSp>
      <p:grpSp>
        <p:nvGrpSpPr>
          <p:cNvPr name="Group 27" id="27"/>
          <p:cNvGrpSpPr/>
          <p:nvPr/>
        </p:nvGrpSpPr>
        <p:grpSpPr>
          <a:xfrm rot="0">
            <a:off x="1883056" y="7279137"/>
            <a:ext cx="6827213" cy="358280"/>
            <a:chOff x="0" y="0"/>
            <a:chExt cx="9102950" cy="477707"/>
          </a:xfrm>
        </p:grpSpPr>
        <p:grpSp>
          <p:nvGrpSpPr>
            <p:cNvPr name="Group 28" id="28"/>
            <p:cNvGrpSpPr/>
            <p:nvPr/>
          </p:nvGrpSpPr>
          <p:grpSpPr>
            <a:xfrm rot="0">
              <a:off x="0" y="63420"/>
              <a:ext cx="350447" cy="350447"/>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sp>
          <p:nvSpPr>
            <p:cNvPr name="TextBox 30" id="30"/>
            <p:cNvSpPr txBox="true"/>
            <p:nvPr/>
          </p:nvSpPr>
          <p:spPr>
            <a:xfrm rot="0">
              <a:off x="884512" y="-38100"/>
              <a:ext cx="8218438" cy="515807"/>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TECHNOLOGY STACK</a:t>
              </a:r>
            </a:p>
          </p:txBody>
        </p:sp>
      </p:grpSp>
      <p:grpSp>
        <p:nvGrpSpPr>
          <p:cNvPr name="Group 31" id="31"/>
          <p:cNvGrpSpPr/>
          <p:nvPr/>
        </p:nvGrpSpPr>
        <p:grpSpPr>
          <a:xfrm rot="0">
            <a:off x="1883056" y="8796110"/>
            <a:ext cx="6827213" cy="358280"/>
            <a:chOff x="0" y="0"/>
            <a:chExt cx="9102950" cy="477707"/>
          </a:xfrm>
        </p:grpSpPr>
        <p:grpSp>
          <p:nvGrpSpPr>
            <p:cNvPr name="Group 32" id="32"/>
            <p:cNvGrpSpPr/>
            <p:nvPr/>
          </p:nvGrpSpPr>
          <p:grpSpPr>
            <a:xfrm rot="0">
              <a:off x="0" y="62578"/>
              <a:ext cx="350447" cy="350447"/>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sp>
          <p:nvSpPr>
            <p:cNvPr name="TextBox 34" id="34"/>
            <p:cNvSpPr txBox="true"/>
            <p:nvPr/>
          </p:nvSpPr>
          <p:spPr>
            <a:xfrm rot="0">
              <a:off x="884512" y="-38100"/>
              <a:ext cx="8218438" cy="515807"/>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REFERENCES</a:t>
              </a:r>
            </a:p>
          </p:txBody>
        </p:sp>
      </p:grpSp>
      <p:sp>
        <p:nvSpPr>
          <p:cNvPr name="TextBox 35" id="35"/>
          <p:cNvSpPr txBox="true"/>
          <p:nvPr/>
        </p:nvSpPr>
        <p:spPr>
          <a:xfrm rot="0">
            <a:off x="2546440" y="1933702"/>
            <a:ext cx="6163829" cy="396380"/>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PROBLEM STATEMENT</a:t>
            </a:r>
          </a:p>
        </p:txBody>
      </p:sp>
      <p:sp>
        <p:nvSpPr>
          <p:cNvPr name="TextBox 36" id="36"/>
          <p:cNvSpPr txBox="true"/>
          <p:nvPr/>
        </p:nvSpPr>
        <p:spPr>
          <a:xfrm rot="0">
            <a:off x="2546440" y="4965577"/>
            <a:ext cx="6163829" cy="396380"/>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REQUIREMENT ANALYSIS</a:t>
            </a:r>
          </a:p>
        </p:txBody>
      </p:sp>
      <p:sp>
        <p:nvSpPr>
          <p:cNvPr name="TextBox 37" id="37"/>
          <p:cNvSpPr txBox="true"/>
          <p:nvPr/>
        </p:nvSpPr>
        <p:spPr>
          <a:xfrm rot="0">
            <a:off x="2512329" y="2690116"/>
            <a:ext cx="6163829" cy="396380"/>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LITERATURE SURVEY</a:t>
            </a:r>
          </a:p>
        </p:txBody>
      </p:sp>
      <p:sp>
        <p:nvSpPr>
          <p:cNvPr name="TextBox 38" id="38"/>
          <p:cNvSpPr txBox="true"/>
          <p:nvPr/>
        </p:nvSpPr>
        <p:spPr>
          <a:xfrm rot="0">
            <a:off x="2546440" y="5724063"/>
            <a:ext cx="6163829" cy="396380"/>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DESIGN DIAGRAMS</a:t>
            </a:r>
          </a:p>
        </p:txBody>
      </p:sp>
      <p:sp>
        <p:nvSpPr>
          <p:cNvPr name="TextBox 39" id="39"/>
          <p:cNvSpPr txBox="true"/>
          <p:nvPr/>
        </p:nvSpPr>
        <p:spPr>
          <a:xfrm rot="0">
            <a:off x="2546440" y="6482550"/>
            <a:ext cx="6163829" cy="396380"/>
          </a:xfrm>
          <a:prstGeom prst="rect">
            <a:avLst/>
          </a:prstGeom>
        </p:spPr>
        <p:txBody>
          <a:bodyPr anchor="t" rtlCol="false" tIns="0" lIns="0" bIns="0" rIns="0">
            <a:spAutoFit/>
          </a:bodyPr>
          <a:lstStyle/>
          <a:p>
            <a:pPr>
              <a:lnSpc>
                <a:spcPts val="3361"/>
              </a:lnSpc>
              <a:spcBef>
                <a:spcPct val="0"/>
              </a:spcBef>
            </a:pPr>
            <a:r>
              <a:rPr lang="en-US" sz="2400">
                <a:solidFill>
                  <a:srgbClr val="FFFFFF"/>
                </a:solidFill>
                <a:latin typeface="Open Sans"/>
              </a:rPr>
              <a:t>MODERN TOOLS USED</a:t>
            </a:r>
          </a:p>
        </p:txBody>
      </p:sp>
      <p:sp>
        <p:nvSpPr>
          <p:cNvPr name="TextBox 40" id="40"/>
          <p:cNvSpPr txBox="true"/>
          <p:nvPr/>
        </p:nvSpPr>
        <p:spPr>
          <a:xfrm rot="0">
            <a:off x="2585593" y="333612"/>
            <a:ext cx="7427198" cy="955467"/>
          </a:xfrm>
          <a:prstGeom prst="rect">
            <a:avLst/>
          </a:prstGeom>
        </p:spPr>
        <p:txBody>
          <a:bodyPr anchor="t" rtlCol="false" tIns="0" lIns="0" bIns="0" rIns="0">
            <a:spAutoFit/>
          </a:bodyPr>
          <a:lstStyle/>
          <a:p>
            <a:pPr>
              <a:lnSpc>
                <a:spcPts val="7711"/>
              </a:lnSpc>
              <a:spcBef>
                <a:spcPct val="0"/>
              </a:spcBef>
            </a:pPr>
            <a:r>
              <a:rPr lang="en-US" sz="5508">
                <a:solidFill>
                  <a:srgbClr val="FFFFFF"/>
                </a:solidFill>
                <a:latin typeface="Raleway Bold"/>
              </a:rPr>
              <a:t>TABLE OF CONTENTS</a:t>
            </a:r>
          </a:p>
        </p:txBody>
      </p:sp>
      <p:grpSp>
        <p:nvGrpSpPr>
          <p:cNvPr name="Group 41" id="41"/>
          <p:cNvGrpSpPr/>
          <p:nvPr/>
        </p:nvGrpSpPr>
        <p:grpSpPr>
          <a:xfrm rot="0">
            <a:off x="1883056" y="9600555"/>
            <a:ext cx="258246" cy="258246"/>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CF6"/>
            </a:solidFill>
          </p:spPr>
        </p:sp>
      </p:grpSp>
      <p:sp>
        <p:nvSpPr>
          <p:cNvPr name="TextBox 43" id="43"/>
          <p:cNvSpPr txBox="true"/>
          <p:nvPr/>
        </p:nvSpPr>
        <p:spPr>
          <a:xfrm rot="0">
            <a:off x="2534856" y="9506816"/>
            <a:ext cx="6056195" cy="399649"/>
          </a:xfrm>
          <a:prstGeom prst="rect">
            <a:avLst/>
          </a:prstGeom>
        </p:spPr>
        <p:txBody>
          <a:bodyPr anchor="t" rtlCol="false" tIns="0" lIns="0" bIns="0" rIns="0">
            <a:spAutoFit/>
          </a:bodyPr>
          <a:lstStyle/>
          <a:p>
            <a:pPr>
              <a:lnSpc>
                <a:spcPts val="3302"/>
              </a:lnSpc>
              <a:spcBef>
                <a:spcPct val="0"/>
              </a:spcBef>
            </a:pPr>
            <a:r>
              <a:rPr lang="en-US" sz="2358">
                <a:solidFill>
                  <a:srgbClr val="FFFFFF"/>
                </a:solidFill>
                <a:latin typeface="Open Sans"/>
              </a:rPr>
              <a:t>CONCLUSION</a:t>
            </a:r>
          </a:p>
        </p:txBody>
      </p:sp>
      <p:sp>
        <p:nvSpPr>
          <p:cNvPr name="TextBox 44" id="44"/>
          <p:cNvSpPr txBox="true"/>
          <p:nvPr/>
        </p:nvSpPr>
        <p:spPr>
          <a:xfrm rot="0">
            <a:off x="17617224" y="9191625"/>
            <a:ext cx="25050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3</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grpSp>
        <p:nvGrpSpPr>
          <p:cNvPr name="Group 4" id="4"/>
          <p:cNvGrpSpPr/>
          <p:nvPr/>
        </p:nvGrpSpPr>
        <p:grpSpPr>
          <a:xfrm rot="0">
            <a:off x="0" y="1717145"/>
            <a:ext cx="9144000" cy="6852710"/>
            <a:chOff x="0" y="0"/>
            <a:chExt cx="12192000" cy="9136947"/>
          </a:xfrm>
        </p:grpSpPr>
        <p:pic>
          <p:nvPicPr>
            <p:cNvPr name="Picture 5" id="5"/>
            <p:cNvPicPr>
              <a:picLocks noChangeAspect="true"/>
            </p:cNvPicPr>
            <p:nvPr/>
          </p:nvPicPr>
          <p:blipFill>
            <a:blip r:embed="rId2"/>
            <a:srcRect l="0" t="8860" r="0" b="16197"/>
            <a:stretch>
              <a:fillRect/>
            </a:stretch>
          </p:blipFill>
          <p:spPr>
            <a:xfrm flipH="false" flipV="false">
              <a:off x="0" y="0"/>
              <a:ext cx="12192000" cy="9136947"/>
            </a:xfrm>
            <a:prstGeom prst="rect">
              <a:avLst/>
            </a:prstGeom>
          </p:spPr>
        </p:pic>
      </p:grpSp>
      <p:sp>
        <p:nvSpPr>
          <p:cNvPr name="TextBox 6" id="6"/>
          <p:cNvSpPr txBox="true"/>
          <p:nvPr/>
        </p:nvSpPr>
        <p:spPr>
          <a:xfrm rot="0">
            <a:off x="9829992" y="1349035"/>
            <a:ext cx="5608462" cy="2076451"/>
          </a:xfrm>
          <a:prstGeom prst="rect">
            <a:avLst/>
          </a:prstGeom>
        </p:spPr>
        <p:txBody>
          <a:bodyPr anchor="t" rtlCol="false" tIns="0" lIns="0" bIns="0" rIns="0">
            <a:spAutoFit/>
          </a:bodyPr>
          <a:lstStyle/>
          <a:p>
            <a:pPr>
              <a:lnSpc>
                <a:spcPts val="8399"/>
              </a:lnSpc>
              <a:spcBef>
                <a:spcPct val="0"/>
              </a:spcBef>
            </a:pPr>
            <a:r>
              <a:rPr lang="en-US" sz="5999">
                <a:solidFill>
                  <a:srgbClr val="FFFCF6"/>
                </a:solidFill>
                <a:latin typeface="Raleway"/>
              </a:rPr>
              <a:t>PROBLEM STATEMENT</a:t>
            </a:r>
          </a:p>
        </p:txBody>
      </p:sp>
      <p:sp>
        <p:nvSpPr>
          <p:cNvPr name="TextBox 7" id="7"/>
          <p:cNvSpPr txBox="true"/>
          <p:nvPr/>
        </p:nvSpPr>
        <p:spPr>
          <a:xfrm rot="0">
            <a:off x="10036466" y="3825536"/>
            <a:ext cx="7222834" cy="4359978"/>
          </a:xfrm>
          <a:prstGeom prst="rect">
            <a:avLst/>
          </a:prstGeom>
        </p:spPr>
        <p:txBody>
          <a:bodyPr anchor="t" rtlCol="false" tIns="0" lIns="0" bIns="0" rIns="0">
            <a:spAutoFit/>
          </a:bodyPr>
          <a:lstStyle/>
          <a:p>
            <a:pPr>
              <a:lnSpc>
                <a:spcPts val="3511"/>
              </a:lnSpc>
            </a:pPr>
            <a:r>
              <a:rPr lang="en-US" sz="2222">
                <a:solidFill>
                  <a:srgbClr val="FFFCF6"/>
                </a:solidFill>
                <a:latin typeface="Open Sans"/>
              </a:rPr>
              <a:t>The aging population and individuals with health conditions lack a comprehensive healthcare solution tailored to their needs. Existing systems fall short in providing personalized health management and swift emergency response. This gap results in challenges such as delayed interventions and insufficient remote monitoring. The problem statement calls for the development of an innovative AI-powered software for smartwatches to bridge these gaps and improve the well-being of this vulnerable population.</a:t>
            </a:r>
          </a:p>
        </p:txBody>
      </p:sp>
      <p:sp>
        <p:nvSpPr>
          <p:cNvPr name="TextBox 8" id="8"/>
          <p:cNvSpPr txBox="true"/>
          <p:nvPr/>
        </p:nvSpPr>
        <p:spPr>
          <a:xfrm rot="0">
            <a:off x="17611866" y="9191625"/>
            <a:ext cx="26122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4</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599834"/>
            <a:chOff x="0" y="0"/>
            <a:chExt cx="24384000" cy="7466445"/>
          </a:xfrm>
        </p:grpSpPr>
        <p:pic>
          <p:nvPicPr>
            <p:cNvPr name="Picture 3" id="3"/>
            <p:cNvPicPr>
              <a:picLocks noChangeAspect="true"/>
            </p:cNvPicPr>
            <p:nvPr/>
          </p:nvPicPr>
          <p:blipFill>
            <a:blip r:embed="rId2"/>
            <a:srcRect l="0" t="21196" r="0" b="33075"/>
            <a:stretch>
              <a:fillRect/>
            </a:stretch>
          </p:blipFill>
          <p:spPr>
            <a:xfrm flipH="false" flipV="false">
              <a:off x="0" y="0"/>
              <a:ext cx="24384000" cy="7466445"/>
            </a:xfrm>
            <a:prstGeom prst="rect">
              <a:avLst/>
            </a:prstGeom>
          </p:spPr>
        </p:pic>
      </p:grpSp>
      <p:grpSp>
        <p:nvGrpSpPr>
          <p:cNvPr name="Group 4" id="4"/>
          <p:cNvGrpSpPr/>
          <p:nvPr/>
        </p:nvGrpSpPr>
        <p:grpSpPr>
          <a:xfrm rot="0">
            <a:off x="0" y="0"/>
            <a:ext cx="977412" cy="97741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6" id="6"/>
          <p:cNvSpPr txBox="true"/>
          <p:nvPr/>
        </p:nvSpPr>
        <p:spPr>
          <a:xfrm rot="0">
            <a:off x="5278838" y="6117855"/>
            <a:ext cx="9790775" cy="1019176"/>
          </a:xfrm>
          <a:prstGeom prst="rect">
            <a:avLst/>
          </a:prstGeom>
        </p:spPr>
        <p:txBody>
          <a:bodyPr anchor="t" rtlCol="false" tIns="0" lIns="0" bIns="0" rIns="0">
            <a:spAutoFit/>
          </a:bodyPr>
          <a:lstStyle/>
          <a:p>
            <a:pPr>
              <a:lnSpc>
                <a:spcPts val="8399"/>
              </a:lnSpc>
              <a:spcBef>
                <a:spcPct val="0"/>
              </a:spcBef>
            </a:pPr>
            <a:r>
              <a:rPr lang="en-US" sz="5999">
                <a:solidFill>
                  <a:srgbClr val="FFFFFF"/>
                </a:solidFill>
                <a:latin typeface="Raleway Bold"/>
              </a:rPr>
              <a:t>LITERATURE SURVEY</a:t>
            </a:r>
          </a:p>
        </p:txBody>
      </p:sp>
      <p:sp>
        <p:nvSpPr>
          <p:cNvPr name="TextBox 7" id="7"/>
          <p:cNvSpPr txBox="true"/>
          <p:nvPr/>
        </p:nvSpPr>
        <p:spPr>
          <a:xfrm rot="0">
            <a:off x="1757906" y="7702676"/>
            <a:ext cx="7041864" cy="629921"/>
          </a:xfrm>
          <a:prstGeom prst="rect">
            <a:avLst/>
          </a:prstGeom>
        </p:spPr>
        <p:txBody>
          <a:bodyPr anchor="t" rtlCol="false" tIns="0" lIns="0" bIns="0" rIns="0">
            <a:spAutoFit/>
          </a:bodyPr>
          <a:lstStyle/>
          <a:p>
            <a:pPr marL="798818" indent="-399409" lvl="1">
              <a:lnSpc>
                <a:spcPts val="5179"/>
              </a:lnSpc>
              <a:buFont typeface="Arial"/>
              <a:buChar char="•"/>
            </a:pPr>
            <a:r>
              <a:rPr lang="en-US" sz="3699">
                <a:solidFill>
                  <a:srgbClr val="FFFFFF"/>
                </a:solidFill>
                <a:latin typeface="Open Sans"/>
              </a:rPr>
              <a:t>Research Papers</a:t>
            </a:r>
          </a:p>
        </p:txBody>
      </p:sp>
      <p:sp>
        <p:nvSpPr>
          <p:cNvPr name="TextBox 8" id="8"/>
          <p:cNvSpPr txBox="true"/>
          <p:nvPr/>
        </p:nvSpPr>
        <p:spPr>
          <a:xfrm rot="0">
            <a:off x="10373299" y="7702676"/>
            <a:ext cx="7041864" cy="629921"/>
          </a:xfrm>
          <a:prstGeom prst="rect">
            <a:avLst/>
          </a:prstGeom>
        </p:spPr>
        <p:txBody>
          <a:bodyPr anchor="t" rtlCol="false" tIns="0" lIns="0" bIns="0" rIns="0">
            <a:spAutoFit/>
          </a:bodyPr>
          <a:lstStyle/>
          <a:p>
            <a:pPr marL="798818" indent="-399409" lvl="1">
              <a:lnSpc>
                <a:spcPts val="5179"/>
              </a:lnSpc>
              <a:buFont typeface="Arial"/>
              <a:buChar char="•"/>
            </a:pPr>
            <a:r>
              <a:rPr lang="en-US" sz="3699">
                <a:solidFill>
                  <a:srgbClr val="FFFFFF"/>
                </a:solidFill>
                <a:latin typeface="Open Sans"/>
              </a:rPr>
              <a:t>Existing similar software</a:t>
            </a:r>
          </a:p>
        </p:txBody>
      </p:sp>
      <p:sp>
        <p:nvSpPr>
          <p:cNvPr name="TextBox 9" id="9"/>
          <p:cNvSpPr txBox="true"/>
          <p:nvPr/>
        </p:nvSpPr>
        <p:spPr>
          <a:xfrm rot="0">
            <a:off x="17614902" y="9191625"/>
            <a:ext cx="25515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5</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4" id="4"/>
          <p:cNvSpPr txBox="true"/>
          <p:nvPr/>
        </p:nvSpPr>
        <p:spPr>
          <a:xfrm rot="0">
            <a:off x="6580900" y="488314"/>
            <a:ext cx="3973949" cy="646431"/>
          </a:xfrm>
          <a:prstGeom prst="rect">
            <a:avLst/>
          </a:prstGeom>
        </p:spPr>
        <p:txBody>
          <a:bodyPr anchor="t" rtlCol="false" tIns="0" lIns="0" bIns="0" rIns="0">
            <a:spAutoFit/>
          </a:bodyPr>
          <a:lstStyle/>
          <a:p>
            <a:pPr algn="ctr">
              <a:lnSpc>
                <a:spcPts val="5319"/>
              </a:lnSpc>
              <a:spcBef>
                <a:spcPct val="0"/>
              </a:spcBef>
            </a:pPr>
            <a:r>
              <a:rPr lang="en-US" sz="3799">
                <a:solidFill>
                  <a:srgbClr val="FFFFFF"/>
                </a:solidFill>
                <a:latin typeface="Open Sans Bold"/>
              </a:rPr>
              <a:t>Research Papers</a:t>
            </a:r>
          </a:p>
        </p:txBody>
      </p:sp>
      <p:sp>
        <p:nvSpPr>
          <p:cNvPr name="TextBox 5" id="5"/>
          <p:cNvSpPr txBox="true"/>
          <p:nvPr/>
        </p:nvSpPr>
        <p:spPr>
          <a:xfrm rot="0">
            <a:off x="488706" y="1322258"/>
            <a:ext cx="17399293" cy="8742808"/>
          </a:xfrm>
          <a:prstGeom prst="rect">
            <a:avLst/>
          </a:prstGeom>
        </p:spPr>
        <p:txBody>
          <a:bodyPr anchor="t" rtlCol="false" tIns="0" lIns="0" bIns="0" rIns="0">
            <a:spAutoFit/>
          </a:bodyPr>
          <a:lstStyle/>
          <a:p>
            <a:pPr algn="just">
              <a:lnSpc>
                <a:spcPts val="3518"/>
              </a:lnSpc>
            </a:pPr>
            <a:r>
              <a:rPr lang="en-US" sz="2299">
                <a:solidFill>
                  <a:srgbClr val="FFFFFF"/>
                </a:solidFill>
                <a:latin typeface="Open Sans"/>
              </a:rPr>
              <a:t>Title: </a:t>
            </a:r>
            <a:r>
              <a:rPr lang="en-US" sz="2299">
                <a:solidFill>
                  <a:srgbClr val="FFFFFF"/>
                </a:solidFill>
                <a:latin typeface="Open Sans Bold"/>
              </a:rPr>
              <a:t>Real-time artificial intelligence based health monitoring, diagnosing and environmental control system for COVID-19 patients</a:t>
            </a:r>
          </a:p>
          <a:p>
            <a:pPr algn="just">
              <a:lnSpc>
                <a:spcPts val="3518"/>
              </a:lnSpc>
            </a:pPr>
          </a:p>
          <a:p>
            <a:pPr algn="just">
              <a:lnSpc>
                <a:spcPts val="3518"/>
              </a:lnSpc>
            </a:pPr>
            <a:r>
              <a:rPr lang="en-US" sz="2299">
                <a:solidFill>
                  <a:srgbClr val="FFFFFF"/>
                </a:solidFill>
                <a:latin typeface="Open Sans"/>
              </a:rPr>
              <a:t>Authors: Muhammad Zia Ur Rahman, Ali Hassan Raza, Abeer Abdulaziz AlSanad, Muhammad Azeem Akbar, Rabia Liaquat, Muhammad Tanveer Riaz, Lulwah AlSuwaidan, Halah Abdulaziz Al-Alshaikh, Hatoon S Alsagri</a:t>
            </a:r>
          </a:p>
          <a:p>
            <a:pPr algn="just">
              <a:lnSpc>
                <a:spcPts val="3518"/>
              </a:lnSpc>
            </a:pPr>
            <a:r>
              <a:rPr lang="en-US" sz="2299">
                <a:solidFill>
                  <a:srgbClr val="FFFFFF"/>
                </a:solidFill>
                <a:latin typeface="Open Sans"/>
              </a:rPr>
              <a:t>Journal: Mathematical Biosciences &amp; Engineering</a:t>
            </a:r>
          </a:p>
          <a:p>
            <a:pPr algn="just">
              <a:lnSpc>
                <a:spcPts val="3518"/>
              </a:lnSpc>
            </a:pPr>
            <a:r>
              <a:rPr lang="en-US" sz="2299">
                <a:solidFill>
                  <a:srgbClr val="FFFFFF"/>
                </a:solidFill>
                <a:latin typeface="Open Sans"/>
              </a:rPr>
              <a:t>Volume: 19</a:t>
            </a:r>
          </a:p>
          <a:p>
            <a:pPr algn="just">
              <a:lnSpc>
                <a:spcPts val="3518"/>
              </a:lnSpc>
            </a:pPr>
            <a:r>
              <a:rPr lang="en-US" sz="2299">
                <a:solidFill>
                  <a:srgbClr val="FFFFFF"/>
                </a:solidFill>
                <a:latin typeface="Open Sans"/>
              </a:rPr>
              <a:t>Issue: 8</a:t>
            </a:r>
          </a:p>
          <a:p>
            <a:pPr algn="just">
              <a:lnSpc>
                <a:spcPts val="3518"/>
              </a:lnSpc>
            </a:pPr>
            <a:r>
              <a:rPr lang="en-US" sz="2299">
                <a:solidFill>
                  <a:srgbClr val="FFFFFF"/>
                </a:solidFill>
                <a:latin typeface="Open Sans"/>
              </a:rPr>
              <a:t>Year:2022</a:t>
            </a:r>
          </a:p>
          <a:p>
            <a:pPr algn="just">
              <a:lnSpc>
                <a:spcPts val="3518"/>
              </a:lnSpc>
            </a:pPr>
            <a:r>
              <a:rPr lang="en-US" sz="2299">
                <a:solidFill>
                  <a:srgbClr val="FFFFFF"/>
                </a:solidFill>
                <a:latin typeface="Open Sans"/>
              </a:rPr>
              <a:t>Summary: </a:t>
            </a:r>
          </a:p>
          <a:p>
            <a:pPr algn="just" marL="496566" indent="-248283" lvl="1">
              <a:lnSpc>
                <a:spcPts val="3518"/>
              </a:lnSpc>
              <a:buFont typeface="Arial"/>
              <a:buChar char="•"/>
            </a:pPr>
            <a:r>
              <a:rPr lang="en-US" sz="2299">
                <a:solidFill>
                  <a:srgbClr val="FFFFFF"/>
                </a:solidFill>
                <a:latin typeface="Open Sans"/>
              </a:rPr>
              <a:t>This paper presents a real-time artificial intelligence-based health monitoring, diagnosing, and environmental control system for COVID-19 patients.</a:t>
            </a:r>
          </a:p>
          <a:p>
            <a:pPr algn="just" marL="496566" indent="-248283" lvl="1">
              <a:lnSpc>
                <a:spcPts val="3518"/>
              </a:lnSpc>
              <a:buFont typeface="Arial"/>
              <a:buChar char="•"/>
            </a:pPr>
            <a:r>
              <a:rPr lang="en-US" sz="2299">
                <a:solidFill>
                  <a:srgbClr val="FFFFFF"/>
                </a:solidFill>
                <a:latin typeface="Open Sans"/>
              </a:rPr>
              <a:t>The system utilizes locally available sensors and IoT technology to track the health parameters of isolated COVID-19 patients in remote areas.</a:t>
            </a:r>
          </a:p>
          <a:p>
            <a:pPr algn="just" marL="496566" indent="-248283" lvl="1">
              <a:lnSpc>
                <a:spcPts val="3518"/>
              </a:lnSpc>
              <a:buFont typeface="Arial"/>
              <a:buChar char="•"/>
            </a:pPr>
            <a:r>
              <a:rPr lang="en-US" sz="2299">
                <a:solidFill>
                  <a:srgbClr val="FFFFFF"/>
                </a:solidFill>
                <a:latin typeface="Open Sans"/>
              </a:rPr>
              <a:t>It provides live location tracking, GSM messages, and email alerts to doctors during emergency conditions. </a:t>
            </a:r>
          </a:p>
          <a:p>
            <a:pPr algn="just" marL="496566" indent="-248283" lvl="1">
              <a:lnSpc>
                <a:spcPts val="3518"/>
              </a:lnSpc>
              <a:buFont typeface="Arial"/>
              <a:buChar char="•"/>
            </a:pPr>
            <a:r>
              <a:rPr lang="en-US" sz="2299">
                <a:solidFill>
                  <a:srgbClr val="FFFFFF"/>
                </a:solidFill>
                <a:latin typeface="Open Sans"/>
              </a:rPr>
              <a:t>The system incorporates intelligent neural networks for training and diagnosis, and it can automatically prescribe medication in the absence of a doctor. </a:t>
            </a:r>
          </a:p>
          <a:p>
            <a:pPr algn="just" marL="496566" indent="-248283" lvl="1">
              <a:lnSpc>
                <a:spcPts val="3518"/>
              </a:lnSpc>
              <a:buFont typeface="Arial"/>
              <a:buChar char="•"/>
            </a:pPr>
            <a:r>
              <a:rPr lang="en-US" sz="2299">
                <a:solidFill>
                  <a:srgbClr val="FFFFFF"/>
                </a:solidFill>
                <a:latin typeface="Open Sans"/>
              </a:rPr>
              <a:t>The implementation results are discussed, including a comparison with existing IoT-based health monitoring systems. The paper concludes by highlighting the benefits of the proposed system in remote patient monitoring and suggesting future work for improvement.</a:t>
            </a:r>
          </a:p>
        </p:txBody>
      </p:sp>
      <p:sp>
        <p:nvSpPr>
          <p:cNvPr name="TextBox 6" id="6"/>
          <p:cNvSpPr txBox="true"/>
          <p:nvPr/>
        </p:nvSpPr>
        <p:spPr>
          <a:xfrm rot="0">
            <a:off x="17749172" y="9484676"/>
            <a:ext cx="2776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6</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4" id="4"/>
          <p:cNvSpPr txBox="true"/>
          <p:nvPr/>
        </p:nvSpPr>
        <p:spPr>
          <a:xfrm rot="0">
            <a:off x="298638" y="1438810"/>
            <a:ext cx="16960662" cy="7511797"/>
          </a:xfrm>
          <a:prstGeom prst="rect">
            <a:avLst/>
          </a:prstGeom>
        </p:spPr>
        <p:txBody>
          <a:bodyPr anchor="t" rtlCol="false" tIns="0" lIns="0" bIns="0" rIns="0">
            <a:spAutoFit/>
          </a:bodyPr>
          <a:lstStyle/>
          <a:p>
            <a:pPr algn="just">
              <a:lnSpc>
                <a:spcPts val="4031"/>
              </a:lnSpc>
            </a:pPr>
            <a:r>
              <a:rPr lang="en-US" sz="2399">
                <a:solidFill>
                  <a:srgbClr val="FFFFFF"/>
                </a:solidFill>
                <a:latin typeface="Open Sans"/>
              </a:rPr>
              <a:t>Title:</a:t>
            </a:r>
            <a:r>
              <a:rPr lang="en-US" sz="2399">
                <a:solidFill>
                  <a:srgbClr val="FFFFFF"/>
                </a:solidFill>
                <a:latin typeface="Open Sans Bold"/>
              </a:rPr>
              <a:t>Smart Health Monitoring Using Deep Learning and Artificial Intelligence</a:t>
            </a:r>
          </a:p>
          <a:p>
            <a:pPr algn="just">
              <a:lnSpc>
                <a:spcPts val="4031"/>
              </a:lnSpc>
            </a:pPr>
          </a:p>
          <a:p>
            <a:pPr algn="just">
              <a:lnSpc>
                <a:spcPts val="4031"/>
              </a:lnSpc>
            </a:pPr>
            <a:r>
              <a:rPr lang="en-US" sz="2399">
                <a:solidFill>
                  <a:srgbClr val="FFFFFF"/>
                </a:solidFill>
                <a:latin typeface="Open Sans"/>
              </a:rPr>
              <a:t>Author: Suma K G</a:t>
            </a:r>
          </a:p>
          <a:p>
            <a:pPr algn="just">
              <a:lnSpc>
                <a:spcPts val="4031"/>
              </a:lnSpc>
            </a:pPr>
            <a:r>
              <a:rPr lang="en-US" sz="2399">
                <a:solidFill>
                  <a:srgbClr val="FFFFFF"/>
                </a:solidFill>
                <a:latin typeface="Open Sans"/>
              </a:rPr>
              <a:t>Publication Date: May 2023</a:t>
            </a:r>
          </a:p>
          <a:p>
            <a:pPr algn="just">
              <a:lnSpc>
                <a:spcPts val="4031"/>
              </a:lnSpc>
            </a:pPr>
            <a:r>
              <a:rPr lang="en-US" sz="2399">
                <a:solidFill>
                  <a:srgbClr val="FFFFFF"/>
                </a:solidFill>
                <a:latin typeface="Open Sans"/>
              </a:rPr>
              <a:t>Journal: Revue d'Intelligence Artificielle</a:t>
            </a:r>
          </a:p>
          <a:p>
            <a:pPr algn="just">
              <a:lnSpc>
                <a:spcPts val="3863"/>
              </a:lnSpc>
            </a:pPr>
            <a:r>
              <a:rPr lang="en-US" sz="2299">
                <a:solidFill>
                  <a:srgbClr val="FFFFFF"/>
                </a:solidFill>
                <a:latin typeface="Open Sans"/>
              </a:rPr>
              <a:t>Summary: </a:t>
            </a:r>
          </a:p>
          <a:p>
            <a:pPr algn="just">
              <a:lnSpc>
                <a:spcPts val="4031"/>
              </a:lnSpc>
            </a:pPr>
          </a:p>
          <a:p>
            <a:pPr algn="just" marL="518155" indent="-259078" lvl="1">
              <a:lnSpc>
                <a:spcPts val="4031"/>
              </a:lnSpc>
              <a:buFont typeface="Arial"/>
              <a:buChar char="•"/>
            </a:pPr>
            <a:r>
              <a:rPr lang="en-US" sz="2399">
                <a:solidFill>
                  <a:srgbClr val="FFFFFF"/>
                </a:solidFill>
                <a:latin typeface="Open Sans"/>
              </a:rPr>
              <a:t>The paper discusses the use of deep learning and artificial intelligence in smart health monitoring systems, exploring various applications and techniques for data analysis and prediction in healthcare.</a:t>
            </a:r>
          </a:p>
          <a:p>
            <a:pPr algn="just" marL="518155" indent="-259078" lvl="1">
              <a:lnSpc>
                <a:spcPts val="4031"/>
              </a:lnSpc>
              <a:buFont typeface="Arial"/>
              <a:buChar char="•"/>
            </a:pPr>
            <a:r>
              <a:rPr lang="en-US" sz="2399">
                <a:solidFill>
                  <a:srgbClr val="FFFFFF"/>
                </a:solidFill>
                <a:latin typeface="Open Sans"/>
              </a:rPr>
              <a:t>The document explores the applications of smart health monitoring in various healthcare areas, such as intensive care, medication management, and oxygen saturation monitoring. </a:t>
            </a:r>
          </a:p>
          <a:p>
            <a:pPr algn="just" marL="518155" indent="-259078" lvl="1">
              <a:lnSpc>
                <a:spcPts val="4031"/>
              </a:lnSpc>
              <a:buFont typeface="Arial"/>
              <a:buChar char="•"/>
            </a:pPr>
            <a:r>
              <a:rPr lang="en-US" sz="2399">
                <a:solidFill>
                  <a:srgbClr val="FFFFFF"/>
                </a:solidFill>
                <a:latin typeface="Open Sans"/>
              </a:rPr>
              <a:t>It also addresses the challenges and limitations in smart health monitoring, including power management, data standardization, and data security. </a:t>
            </a:r>
          </a:p>
          <a:p>
            <a:pPr algn="just" marL="518155" indent="-259078" lvl="1">
              <a:lnSpc>
                <a:spcPts val="4031"/>
              </a:lnSpc>
              <a:buFont typeface="Arial"/>
              <a:buChar char="•"/>
            </a:pPr>
            <a:r>
              <a:rPr lang="en-US" sz="2399">
                <a:solidFill>
                  <a:srgbClr val="FFFFFF"/>
                </a:solidFill>
                <a:latin typeface="Open Sans"/>
              </a:rPr>
              <a:t>Overall, the document provides insights into the potential benefits and challenges of implementing smart health monitoring systems and suggests future directions for research in the field.</a:t>
            </a:r>
          </a:p>
        </p:txBody>
      </p:sp>
      <p:sp>
        <p:nvSpPr>
          <p:cNvPr name="TextBox 5" id="5"/>
          <p:cNvSpPr txBox="true"/>
          <p:nvPr/>
        </p:nvSpPr>
        <p:spPr>
          <a:xfrm rot="0">
            <a:off x="6580900" y="488314"/>
            <a:ext cx="3973949" cy="646431"/>
          </a:xfrm>
          <a:prstGeom prst="rect">
            <a:avLst/>
          </a:prstGeom>
        </p:spPr>
        <p:txBody>
          <a:bodyPr anchor="t" rtlCol="false" tIns="0" lIns="0" bIns="0" rIns="0">
            <a:spAutoFit/>
          </a:bodyPr>
          <a:lstStyle/>
          <a:p>
            <a:pPr algn="ctr">
              <a:lnSpc>
                <a:spcPts val="5319"/>
              </a:lnSpc>
              <a:spcBef>
                <a:spcPct val="0"/>
              </a:spcBef>
            </a:pPr>
            <a:r>
              <a:rPr lang="en-US" sz="3799">
                <a:solidFill>
                  <a:srgbClr val="FFFFFF"/>
                </a:solidFill>
                <a:latin typeface="Open Sans Bold"/>
              </a:rPr>
              <a:t>Research Papers</a:t>
            </a:r>
          </a:p>
        </p:txBody>
      </p:sp>
      <p:sp>
        <p:nvSpPr>
          <p:cNvPr name="TextBox 6" id="6"/>
          <p:cNvSpPr txBox="true"/>
          <p:nvPr/>
        </p:nvSpPr>
        <p:spPr>
          <a:xfrm rot="0">
            <a:off x="17635976" y="9191625"/>
            <a:ext cx="21300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7</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TextBox 4" id="4"/>
          <p:cNvSpPr txBox="true"/>
          <p:nvPr/>
        </p:nvSpPr>
        <p:spPr>
          <a:xfrm rot="0">
            <a:off x="122093" y="1309247"/>
            <a:ext cx="17332580" cy="4161281"/>
          </a:xfrm>
          <a:prstGeom prst="rect">
            <a:avLst/>
          </a:prstGeom>
        </p:spPr>
        <p:txBody>
          <a:bodyPr anchor="t" rtlCol="false" tIns="0" lIns="0" bIns="0" rIns="0">
            <a:spAutoFit/>
          </a:bodyPr>
          <a:lstStyle/>
          <a:p>
            <a:pPr>
              <a:lnSpc>
                <a:spcPts val="3220"/>
              </a:lnSpc>
            </a:pPr>
            <a:r>
              <a:rPr lang="en-US" sz="2300">
                <a:solidFill>
                  <a:srgbClr val="FFFFFF"/>
                </a:solidFill>
                <a:latin typeface="Canva Sans Bold"/>
              </a:rPr>
              <a:t>VIVIFY HEALTH</a:t>
            </a:r>
          </a:p>
          <a:p>
            <a:pPr algn="just" marL="496575" indent="-248288" lvl="1">
              <a:lnSpc>
                <a:spcPts val="3818"/>
              </a:lnSpc>
              <a:buFont typeface="Arial"/>
              <a:buChar char="•"/>
            </a:pPr>
            <a:r>
              <a:rPr lang="en-US" sz="2300">
                <a:solidFill>
                  <a:srgbClr val="FFFFFF"/>
                </a:solidFill>
                <a:latin typeface="Canva Sans"/>
              </a:rPr>
              <a:t>Vivify Health is a cloud-based remote care solution that helps businesses in the healthcare industry design personalized care plans and monitor patient status.</a:t>
            </a:r>
          </a:p>
          <a:p>
            <a:pPr algn="just" marL="496575" indent="-248288" lvl="1">
              <a:lnSpc>
                <a:spcPts val="3818"/>
              </a:lnSpc>
              <a:buFont typeface="Arial"/>
              <a:buChar char="•"/>
            </a:pPr>
            <a:r>
              <a:rPr lang="en-US" sz="2300">
                <a:solidFill>
                  <a:srgbClr val="FFFFFF"/>
                </a:solidFill>
                <a:latin typeface="Canva Sans"/>
              </a:rPr>
              <a:t>It enables users to build bundled health programs by analyzing patient data related to pre-op assessments, post-discharge monitoring, compliance documentation and more.</a:t>
            </a:r>
          </a:p>
          <a:p>
            <a:pPr algn="just" marL="496575" indent="-248288" lvl="1">
              <a:lnSpc>
                <a:spcPts val="3818"/>
              </a:lnSpc>
              <a:buFont typeface="Arial"/>
              <a:buChar char="•"/>
            </a:pPr>
            <a:r>
              <a:rPr lang="en-US" sz="2300">
                <a:solidFill>
                  <a:srgbClr val="FFFFFF"/>
                </a:solidFill>
                <a:latin typeface="Canva Sans"/>
              </a:rPr>
              <a:t>Vivify Health facilitates integration with several third-party EHR solutions, ensuring quick access to patient medical records. </a:t>
            </a:r>
          </a:p>
          <a:p>
            <a:pPr algn="just" marL="496575" indent="-248288" lvl="1">
              <a:lnSpc>
                <a:spcPts val="3818"/>
              </a:lnSpc>
              <a:buFont typeface="Arial"/>
              <a:buChar char="•"/>
            </a:pPr>
            <a:r>
              <a:rPr lang="en-US" sz="2300">
                <a:solidFill>
                  <a:srgbClr val="FFFFFF"/>
                </a:solidFill>
                <a:latin typeface="Canva Sans"/>
              </a:rPr>
              <a:t>Mobile applications for Android and iOS devices are also offered, allowing users to remotely manage all activities.. </a:t>
            </a:r>
          </a:p>
          <a:p>
            <a:pPr algn="just">
              <a:lnSpc>
                <a:spcPts val="3818"/>
              </a:lnSpc>
            </a:pPr>
          </a:p>
        </p:txBody>
      </p:sp>
      <p:sp>
        <p:nvSpPr>
          <p:cNvPr name="Freeform 5" id="5"/>
          <p:cNvSpPr/>
          <p:nvPr/>
        </p:nvSpPr>
        <p:spPr>
          <a:xfrm flipH="false" flipV="false" rot="0">
            <a:off x="3729201" y="5679951"/>
            <a:ext cx="11324814" cy="4323717"/>
          </a:xfrm>
          <a:custGeom>
            <a:avLst/>
            <a:gdLst/>
            <a:ahLst/>
            <a:cxnLst/>
            <a:rect r="r" b="b" t="t" l="l"/>
            <a:pathLst>
              <a:path h="4323717" w="11324814">
                <a:moveTo>
                  <a:pt x="0" y="0"/>
                </a:moveTo>
                <a:lnTo>
                  <a:pt x="11324814" y="0"/>
                </a:lnTo>
                <a:lnTo>
                  <a:pt x="11324814" y="4323716"/>
                </a:lnTo>
                <a:lnTo>
                  <a:pt x="0" y="4323716"/>
                </a:lnTo>
                <a:lnTo>
                  <a:pt x="0" y="0"/>
                </a:lnTo>
                <a:close/>
              </a:path>
            </a:pathLst>
          </a:custGeom>
          <a:blipFill>
            <a:blip r:embed="rId2"/>
            <a:stretch>
              <a:fillRect l="0" t="-344" r="0" b="-344"/>
            </a:stretch>
          </a:blipFill>
        </p:spPr>
      </p:sp>
      <p:sp>
        <p:nvSpPr>
          <p:cNvPr name="TextBox 6" id="6"/>
          <p:cNvSpPr txBox="true"/>
          <p:nvPr/>
        </p:nvSpPr>
        <p:spPr>
          <a:xfrm rot="0">
            <a:off x="6703814" y="653878"/>
            <a:ext cx="4880372" cy="580391"/>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Open Sans"/>
              </a:rPr>
              <a:t>Existing similar software</a:t>
            </a:r>
          </a:p>
        </p:txBody>
      </p:sp>
      <p:sp>
        <p:nvSpPr>
          <p:cNvPr name="TextBox 7" id="7"/>
          <p:cNvSpPr txBox="true"/>
          <p:nvPr/>
        </p:nvSpPr>
        <p:spPr>
          <a:xfrm rot="0">
            <a:off x="17612044" y="9191625"/>
            <a:ext cx="26086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8</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8A085">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gradFill rotWithShape="true">
              <a:gsLst>
                <a:gs pos="0">
                  <a:srgbClr val="000000">
                    <a:alpha val="100000"/>
                  </a:srgbClr>
                </a:gs>
                <a:gs pos="100000">
                  <a:srgbClr val="737373">
                    <a:alpha val="100000"/>
                  </a:srgbClr>
                </a:gs>
              </a:gsLst>
              <a:lin ang="0"/>
            </a:gradFill>
          </p:spPr>
        </p:sp>
      </p:grpSp>
      <p:sp>
        <p:nvSpPr>
          <p:cNvPr name="Freeform 4" id="4"/>
          <p:cNvSpPr/>
          <p:nvPr/>
        </p:nvSpPr>
        <p:spPr>
          <a:xfrm flipH="false" flipV="false" rot="0">
            <a:off x="11584186" y="4243214"/>
            <a:ext cx="6703814" cy="6043786"/>
          </a:xfrm>
          <a:custGeom>
            <a:avLst/>
            <a:gdLst/>
            <a:ahLst/>
            <a:cxnLst/>
            <a:rect r="r" b="b" t="t" l="l"/>
            <a:pathLst>
              <a:path h="6043786" w="6703814">
                <a:moveTo>
                  <a:pt x="0" y="0"/>
                </a:moveTo>
                <a:lnTo>
                  <a:pt x="6703814" y="0"/>
                </a:lnTo>
                <a:lnTo>
                  <a:pt x="6703814" y="6043786"/>
                </a:lnTo>
                <a:lnTo>
                  <a:pt x="0" y="6043786"/>
                </a:lnTo>
                <a:lnTo>
                  <a:pt x="0" y="0"/>
                </a:lnTo>
                <a:close/>
              </a:path>
            </a:pathLst>
          </a:custGeom>
          <a:blipFill>
            <a:blip r:embed="rId2"/>
            <a:stretch>
              <a:fillRect l="0" t="0" r="0" b="0"/>
            </a:stretch>
          </a:blipFill>
        </p:spPr>
      </p:sp>
      <p:sp>
        <p:nvSpPr>
          <p:cNvPr name="TextBox 5" id="5"/>
          <p:cNvSpPr txBox="true"/>
          <p:nvPr/>
        </p:nvSpPr>
        <p:spPr>
          <a:xfrm rot="0">
            <a:off x="122093" y="1508948"/>
            <a:ext cx="18165907" cy="5989954"/>
          </a:xfrm>
          <a:prstGeom prst="rect">
            <a:avLst/>
          </a:prstGeom>
        </p:spPr>
        <p:txBody>
          <a:bodyPr anchor="t" rtlCol="false" tIns="0" lIns="0" bIns="0" rIns="0">
            <a:spAutoFit/>
          </a:bodyPr>
          <a:lstStyle/>
          <a:p>
            <a:pPr>
              <a:lnSpc>
                <a:spcPts val="3220"/>
              </a:lnSpc>
            </a:pPr>
            <a:r>
              <a:rPr lang="en-US" sz="2300">
                <a:solidFill>
                  <a:srgbClr val="FFFFFF"/>
                </a:solidFill>
                <a:latin typeface="Canva Sans Bold"/>
              </a:rPr>
              <a:t>KEVA HEALTH</a:t>
            </a:r>
          </a:p>
          <a:p>
            <a:pPr marL="496575" indent="-248288" lvl="1">
              <a:lnSpc>
                <a:spcPts val="3220"/>
              </a:lnSpc>
              <a:buFont typeface="Arial"/>
              <a:buChar char="•"/>
            </a:pPr>
            <a:r>
              <a:rPr lang="en-US" sz="2300">
                <a:solidFill>
                  <a:srgbClr val="FFFFFF"/>
                </a:solidFill>
                <a:latin typeface="Canva Sans"/>
              </a:rPr>
              <a:t>Keva Health's SaaS Respiratory Care Platform for physicians captures the complete patient journey with consistent and accurate capture of remote care data outside the physician's office or hospital.</a:t>
            </a:r>
          </a:p>
          <a:p>
            <a:pPr>
              <a:lnSpc>
                <a:spcPts val="3220"/>
              </a:lnSpc>
            </a:pPr>
          </a:p>
          <a:p>
            <a:pPr marL="496575" indent="-248288" lvl="1">
              <a:lnSpc>
                <a:spcPts val="3220"/>
              </a:lnSpc>
              <a:buFont typeface="Arial"/>
              <a:buChar char="•"/>
            </a:pPr>
            <a:r>
              <a:rPr lang="en-US" sz="2300">
                <a:solidFill>
                  <a:srgbClr val="FFFFFF"/>
                </a:solidFill>
                <a:latin typeface="Canva Sans"/>
              </a:rPr>
              <a:t> It does this by ensuring that patients follow physician provided action plans, improve their adherence, and also provide just-in-time education when they are at home.</a:t>
            </a:r>
          </a:p>
          <a:p>
            <a:pPr>
              <a:lnSpc>
                <a:spcPts val="3220"/>
              </a:lnSpc>
            </a:pPr>
          </a:p>
          <a:p>
            <a:pPr marL="496575" indent="-248288" lvl="1">
              <a:lnSpc>
                <a:spcPts val="3220"/>
              </a:lnSpc>
              <a:buFont typeface="Arial"/>
              <a:buChar char="•"/>
            </a:pPr>
            <a:r>
              <a:rPr lang="en-US" sz="2300">
                <a:solidFill>
                  <a:srgbClr val="FFFFFF"/>
                </a:solidFill>
                <a:latin typeface="Canva Sans"/>
              </a:rPr>
              <a:t> The platform provides automated virtual check-ins and the ability</a:t>
            </a:r>
          </a:p>
          <a:p>
            <a:pPr>
              <a:lnSpc>
                <a:spcPts val="3220"/>
              </a:lnSpc>
            </a:pPr>
            <a:r>
              <a:rPr lang="en-US" sz="2300">
                <a:solidFill>
                  <a:srgbClr val="FFFFFF"/>
                </a:solidFill>
                <a:latin typeface="Canva Sans"/>
              </a:rPr>
              <a:t>        to review remote patient monitoring (RPM) reports. Hospitals and clinics</a:t>
            </a:r>
          </a:p>
          <a:p>
            <a:pPr>
              <a:lnSpc>
                <a:spcPts val="3220"/>
              </a:lnSpc>
            </a:pPr>
            <a:r>
              <a:rPr lang="en-US" sz="2300">
                <a:solidFill>
                  <a:srgbClr val="FFFFFF"/>
                </a:solidFill>
                <a:latin typeface="Canva Sans"/>
              </a:rPr>
              <a:t>        can get reimbursed for services provided through use of KEVA platform </a:t>
            </a:r>
          </a:p>
          <a:p>
            <a:pPr>
              <a:lnSpc>
                <a:spcPts val="3220"/>
              </a:lnSpc>
            </a:pPr>
            <a:r>
              <a:rPr lang="en-US" sz="2300">
                <a:solidFill>
                  <a:srgbClr val="FFFFFF"/>
                </a:solidFill>
                <a:latin typeface="Canva Sans"/>
              </a:rPr>
              <a:t>        </a:t>
            </a:r>
            <a:r>
              <a:rPr lang="en-US" sz="2300">
                <a:solidFill>
                  <a:srgbClr val="FFFFFF"/>
                </a:solidFill>
                <a:latin typeface="Canva Sans"/>
              </a:rPr>
              <a:t>virtually with very little overhead. </a:t>
            </a:r>
          </a:p>
          <a:p>
            <a:pPr>
              <a:lnSpc>
                <a:spcPts val="3220"/>
              </a:lnSpc>
            </a:pPr>
          </a:p>
          <a:p>
            <a:pPr marL="496575" indent="-248288" lvl="1">
              <a:lnSpc>
                <a:spcPts val="3220"/>
              </a:lnSpc>
              <a:buFont typeface="Arial"/>
              <a:buChar char="•"/>
            </a:pPr>
            <a:r>
              <a:rPr lang="en-US" sz="2300">
                <a:solidFill>
                  <a:srgbClr val="FFFFFF"/>
                </a:solidFill>
                <a:latin typeface="Canva Sans"/>
              </a:rPr>
              <a:t>This leads to better patient outcomes and lower costs for chronic diseases.</a:t>
            </a:r>
          </a:p>
          <a:p>
            <a:pPr algn="l">
              <a:lnSpc>
                <a:spcPts val="3220"/>
              </a:lnSpc>
            </a:pPr>
          </a:p>
          <a:p>
            <a:pPr algn="just">
              <a:lnSpc>
                <a:spcPts val="3220"/>
              </a:lnSpc>
            </a:pPr>
          </a:p>
        </p:txBody>
      </p:sp>
      <p:sp>
        <p:nvSpPr>
          <p:cNvPr name="TextBox 6" id="6"/>
          <p:cNvSpPr txBox="true"/>
          <p:nvPr/>
        </p:nvSpPr>
        <p:spPr>
          <a:xfrm rot="0">
            <a:off x="6703814" y="448309"/>
            <a:ext cx="4880372" cy="580391"/>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Open Sans"/>
              </a:rPr>
              <a:t>Existing similar software</a:t>
            </a:r>
          </a:p>
        </p:txBody>
      </p:sp>
      <p:sp>
        <p:nvSpPr>
          <p:cNvPr name="TextBox 7" id="7"/>
          <p:cNvSpPr txBox="true"/>
          <p:nvPr/>
        </p:nvSpPr>
        <p:spPr>
          <a:xfrm rot="0">
            <a:off x="464834" y="9191625"/>
            <a:ext cx="27753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9</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DAF0HCHEYWA</dc:identifier>
  <dcterms:modified xsi:type="dcterms:W3CDTF">2011-08-01T06:04:30Z</dcterms:modified>
  <cp:revision>1</cp:revision>
  <dc:title>CareWave</dc:title>
</cp:coreProperties>
</file>